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2"/>
  </p:notesMasterIdLst>
  <p:sldIdLst>
    <p:sldId id="331" r:id="rId2"/>
    <p:sldId id="332" r:id="rId3"/>
    <p:sldId id="333" r:id="rId4"/>
    <p:sldId id="334" r:id="rId5"/>
    <p:sldId id="335" r:id="rId6"/>
    <p:sldId id="336" r:id="rId7"/>
    <p:sldId id="337" r:id="rId8"/>
    <p:sldId id="264" r:id="rId9"/>
    <p:sldId id="265" r:id="rId10"/>
    <p:sldId id="266" r:id="rId11"/>
    <p:sldId id="267" r:id="rId12"/>
    <p:sldId id="268" r:id="rId13"/>
    <p:sldId id="269" r:id="rId14"/>
    <p:sldId id="338" r:id="rId15"/>
    <p:sldId id="272" r:id="rId16"/>
    <p:sldId id="339" r:id="rId17"/>
    <p:sldId id="340" r:id="rId18"/>
    <p:sldId id="341" r:id="rId19"/>
    <p:sldId id="276" r:id="rId20"/>
    <p:sldId id="277" r:id="rId21"/>
    <p:sldId id="278" r:id="rId22"/>
    <p:sldId id="280" r:id="rId23"/>
    <p:sldId id="279" r:id="rId24"/>
    <p:sldId id="292" r:id="rId25"/>
    <p:sldId id="342" r:id="rId26"/>
    <p:sldId id="343" r:id="rId27"/>
    <p:sldId id="294" r:id="rId28"/>
    <p:sldId id="295" r:id="rId29"/>
    <p:sldId id="296" r:id="rId30"/>
    <p:sldId id="297" r:id="rId31"/>
    <p:sldId id="298" r:id="rId32"/>
    <p:sldId id="299" r:id="rId33"/>
    <p:sldId id="300" r:id="rId34"/>
    <p:sldId id="301" r:id="rId35"/>
    <p:sldId id="302" r:id="rId36"/>
    <p:sldId id="303" r:id="rId37"/>
    <p:sldId id="304" r:id="rId38"/>
    <p:sldId id="305" r:id="rId39"/>
    <p:sldId id="344" r:id="rId40"/>
    <p:sldId id="306" r:id="rId41"/>
    <p:sldId id="345" r:id="rId42"/>
    <p:sldId id="281" r:id="rId43"/>
    <p:sldId id="346" r:id="rId44"/>
    <p:sldId id="310" r:id="rId45"/>
    <p:sldId id="325" r:id="rId46"/>
    <p:sldId id="311" r:id="rId47"/>
    <p:sldId id="347" r:id="rId48"/>
    <p:sldId id="348" r:id="rId49"/>
    <p:sldId id="349" r:id="rId50"/>
    <p:sldId id="350" r:id="rId51"/>
    <p:sldId id="351" r:id="rId52"/>
    <p:sldId id="308" r:id="rId53"/>
    <p:sldId id="284" r:id="rId54"/>
    <p:sldId id="285" r:id="rId55"/>
    <p:sldId id="316" r:id="rId56"/>
    <p:sldId id="354" r:id="rId57"/>
    <p:sldId id="352" r:id="rId58"/>
    <p:sldId id="353" r:id="rId59"/>
    <p:sldId id="355" r:id="rId60"/>
    <p:sldId id="356" r:id="rId61"/>
    <p:sldId id="357" r:id="rId62"/>
    <p:sldId id="358" r:id="rId63"/>
    <p:sldId id="359" r:id="rId64"/>
    <p:sldId id="360" r:id="rId65"/>
    <p:sldId id="330" r:id="rId66"/>
    <p:sldId id="286" r:id="rId67"/>
    <p:sldId id="320" r:id="rId68"/>
    <p:sldId id="321" r:id="rId69"/>
    <p:sldId id="322" r:id="rId70"/>
    <p:sldId id="323" r:id="rId7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09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D34C68-5805-4807-B65F-78862F29EDD1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28309-1F74-4F7D-993A-75318AC8F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500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ECD10-AE82-4E7D-AE36-ADCE6DC287EC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7773-F07D-4E12-AE3D-5E83BC215C9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5919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ECD10-AE82-4E7D-AE36-ADCE6DC287EC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7773-F07D-4E12-AE3D-5E83BC215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168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ECD10-AE82-4E7D-AE36-ADCE6DC287EC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7773-F07D-4E12-AE3D-5E83BC215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08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ECD10-AE82-4E7D-AE36-ADCE6DC287EC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7773-F07D-4E12-AE3D-5E83BC215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828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ECD10-AE82-4E7D-AE36-ADCE6DC287EC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7773-F07D-4E12-AE3D-5E83BC215C9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3190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ECD10-AE82-4E7D-AE36-ADCE6DC287EC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7773-F07D-4E12-AE3D-5E83BC215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20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ECD10-AE82-4E7D-AE36-ADCE6DC287EC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7773-F07D-4E12-AE3D-5E83BC215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730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ECD10-AE82-4E7D-AE36-ADCE6DC287EC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7773-F07D-4E12-AE3D-5E83BC215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630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ECD10-AE82-4E7D-AE36-ADCE6DC287EC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7773-F07D-4E12-AE3D-5E83BC215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849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825ECD10-AE82-4E7D-AE36-ADCE6DC287EC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C0E7773-F07D-4E12-AE3D-5E83BC215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529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ECD10-AE82-4E7D-AE36-ADCE6DC287EC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7773-F07D-4E12-AE3D-5E83BC215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671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25ECD10-AE82-4E7D-AE36-ADCE6DC287EC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C0E7773-F07D-4E12-AE3D-5E83BC215C9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7120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String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md.</a:t>
            </a:r>
            <a:r>
              <a:rPr lang="en-US" dirty="0" smtClean="0"/>
              <a:t> Jakaria</a:t>
            </a:r>
          </a:p>
          <a:p>
            <a:r>
              <a:rPr lang="en-US" dirty="0" smtClean="0"/>
              <a:t>Lecturer</a:t>
            </a:r>
          </a:p>
          <a:p>
            <a:r>
              <a:rPr lang="en-US" dirty="0" smtClean="0"/>
              <a:t>Dept. of </a:t>
            </a:r>
            <a:r>
              <a:rPr lang="en-US" dirty="0" err="1" smtClean="0"/>
              <a:t>cse</a:t>
            </a:r>
            <a:r>
              <a:rPr lang="en-US" dirty="0" smtClean="0"/>
              <a:t>, mist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44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6448" y="1765937"/>
            <a:ext cx="5041832" cy="376123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99165" y="5447220"/>
            <a:ext cx="49215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Ubuntu" panose="020B0504030602030204" pitchFamily="34" charset="0"/>
              </a:rPr>
              <a:t>scanf</a:t>
            </a:r>
            <a:r>
              <a:rPr lang="en-US" dirty="0" smtClean="0">
                <a:latin typeface="Ubuntu" panose="020B0504030602030204" pitchFamily="34" charset="0"/>
              </a:rPr>
              <a:t> terminates when a whitespace is found.</a:t>
            </a:r>
          </a:p>
          <a:p>
            <a:endParaRPr lang="en-US" dirty="0">
              <a:latin typeface="Ubuntu" panose="020B0504030602030204" pitchFamily="34" charset="0"/>
            </a:endParaRPr>
          </a:p>
          <a:p>
            <a:r>
              <a:rPr lang="en-US" dirty="0" smtClean="0">
                <a:latin typeface="Ubuntu" panose="020B0504030602030204" pitchFamily="34" charset="0"/>
              </a:rPr>
              <a:t>So we cannot use %s for reading a line</a:t>
            </a:r>
            <a:endParaRPr lang="en-US" dirty="0">
              <a:latin typeface="Ubuntu" panose="020B0504030602030204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word from </a:t>
            </a:r>
            <a:r>
              <a:rPr lang="en-US" dirty="0" smtClean="0"/>
              <a:t>user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26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22960" y="1816948"/>
            <a:ext cx="2877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Ubuntu" panose="020B0504030602030204" pitchFamily="34" charset="0"/>
              </a:rPr>
              <a:t>Usage of gets() and puts()</a:t>
            </a:r>
            <a:endParaRPr lang="en-US" dirty="0">
              <a:latin typeface="Ubuntu" panose="020B0504030602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273" y="2265868"/>
            <a:ext cx="4526094" cy="3988027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Reading/writing </a:t>
            </a:r>
            <a:r>
              <a:rPr lang="en-US" dirty="0" smtClean="0"/>
              <a:t>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09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22960" y="2120701"/>
            <a:ext cx="958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Ubuntu" panose="020B0504030602030204" pitchFamily="34" charset="0"/>
              </a:rPr>
              <a:t>Is it 20?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130" y="2751643"/>
            <a:ext cx="6306577" cy="944205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the length of the </a:t>
            </a:r>
            <a:r>
              <a:rPr lang="en-US" dirty="0" smtClean="0"/>
              <a:t>string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54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22960" y="1737361"/>
            <a:ext cx="3861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Ubuntu" panose="020B0504030602030204" pitchFamily="34" charset="0"/>
              </a:rPr>
              <a:t>How do we know the end of string?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994" y="2163418"/>
            <a:ext cx="5600079" cy="413918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362986" y="3435215"/>
            <a:ext cx="5102087" cy="25974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the length of the </a:t>
            </a:r>
            <a:r>
              <a:rPr lang="en-US" dirty="0" smtClean="0"/>
              <a:t>string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36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22960" y="1737361"/>
            <a:ext cx="3861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Ubuntu" panose="020B0504030602030204" pitchFamily="34" charset="0"/>
              </a:rPr>
              <a:t>How do we know the end of string?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994" y="2163418"/>
            <a:ext cx="5600079" cy="413918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362986" y="3949565"/>
            <a:ext cx="5102087" cy="20511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the length of the </a:t>
            </a:r>
            <a:r>
              <a:rPr lang="en-US" dirty="0" smtClean="0"/>
              <a:t>string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21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22960" y="1782061"/>
            <a:ext cx="1051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Ubuntu" panose="020B0504030602030204" pitchFamily="34" charset="0"/>
              </a:rPr>
              <a:t>Why 20?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349" y="2151393"/>
            <a:ext cx="5600079" cy="413918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564295" y="4486205"/>
            <a:ext cx="5102087" cy="10071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199322" y="4881938"/>
            <a:ext cx="5102087" cy="2157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the length of the </a:t>
            </a:r>
            <a:r>
              <a:rPr lang="en-US" dirty="0" smtClean="0"/>
              <a:t>string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332341" y="5730180"/>
            <a:ext cx="5102087" cy="2650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16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22960" y="1782061"/>
            <a:ext cx="4698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Ubuntu" panose="020B0504030602030204" pitchFamily="34" charset="0"/>
              </a:rPr>
              <a:t>What will happen if null char is found? Else?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349" y="2151393"/>
            <a:ext cx="5600079" cy="4139189"/>
          </a:xfrm>
          <a:prstGeom prst="rect">
            <a:avLst/>
          </a:prstGeom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the length of the </a:t>
            </a:r>
            <a:r>
              <a:rPr lang="en-US" dirty="0" smtClean="0"/>
              <a:t>string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772685" y="4699995"/>
            <a:ext cx="5102087" cy="2650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815547" y="4700003"/>
            <a:ext cx="5102087" cy="2650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874851" y="5246549"/>
            <a:ext cx="5102087" cy="2650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83344" y="5778807"/>
            <a:ext cx="5102087" cy="2650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16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22960" y="1782061"/>
            <a:ext cx="4698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Ubuntu" panose="020B0504030602030204" pitchFamily="34" charset="0"/>
              </a:rPr>
              <a:t>What will happen if null char is found? Else?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349" y="2151393"/>
            <a:ext cx="5600079" cy="4139189"/>
          </a:xfrm>
          <a:prstGeom prst="rect">
            <a:avLst/>
          </a:prstGeom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the length of the </a:t>
            </a:r>
            <a:r>
              <a:rPr lang="en-US" dirty="0" smtClean="0"/>
              <a:t>string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83344" y="5778807"/>
            <a:ext cx="5102087" cy="2650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58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22960" y="1782061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Ubuntu" panose="020B0504030602030204" pitchFamily="34" charset="0"/>
              </a:rPr>
              <a:t>What now?</a:t>
            </a:r>
            <a:endParaRPr lang="en-US" dirty="0" smtClean="0">
              <a:latin typeface="Ubuntu" panose="020B0504030602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349" y="2151393"/>
            <a:ext cx="5600079" cy="4139189"/>
          </a:xfrm>
          <a:prstGeom prst="rect">
            <a:avLst/>
          </a:prstGeom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the length of the </a:t>
            </a:r>
            <a:r>
              <a:rPr lang="en-US" dirty="0" smtClean="0"/>
              <a:t>string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21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22960" y="2006401"/>
            <a:ext cx="3898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Ubuntu" panose="020B0504030602030204" pitchFamily="34" charset="0"/>
              </a:rPr>
              <a:t>We can also use the library function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765" y="2637343"/>
            <a:ext cx="6812824" cy="3325307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the length of the </a:t>
            </a:r>
            <a:r>
              <a:rPr lang="en-US" dirty="0" smtClean="0"/>
              <a:t>string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60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22959" y="1845734"/>
            <a:ext cx="2884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Ubuntu" panose="020B0504030602030204" pitchFamily="34" charset="0"/>
              </a:rPr>
              <a:t>Basically a character array</a:t>
            </a:r>
            <a:endParaRPr lang="en-US" dirty="0">
              <a:latin typeface="Ubuntu" panose="020B0504030602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1459" y="2528071"/>
            <a:ext cx="2090478" cy="475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45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960" y="2090323"/>
            <a:ext cx="6741211" cy="4147310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Task 1: Search a character in a </a:t>
            </a:r>
            <a:r>
              <a:rPr lang="en-US" dirty="0" smtClean="0"/>
              <a:t>string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3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960" y="2113306"/>
            <a:ext cx="6764844" cy="3990771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Task 2: Copying one String to </a:t>
            </a:r>
            <a:r>
              <a:rPr lang="en-US" dirty="0" smtClean="0"/>
              <a:t>another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20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992" y="2480195"/>
            <a:ext cx="7015576" cy="390050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26956" y="1849253"/>
            <a:ext cx="3898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Ubuntu" panose="020B0504030602030204" pitchFamily="34" charset="0"/>
              </a:rPr>
              <a:t>We can also use the library function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Task 2: Copying one String to </a:t>
            </a:r>
            <a:r>
              <a:rPr lang="en-US" dirty="0" smtClean="0"/>
              <a:t>another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51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980" y="1877816"/>
            <a:ext cx="4369544" cy="597658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3: Concatenation (joining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4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6122938"/>
              </p:ext>
            </p:extLst>
          </p:nvPr>
        </p:nvGraphicFramePr>
        <p:xfrm>
          <a:off x="1788469" y="2701920"/>
          <a:ext cx="5285712" cy="987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</a:tblGrid>
              <a:tr h="33762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1377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u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n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\0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980" y="1877820"/>
            <a:ext cx="4369544" cy="597658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3: Concatenation (joining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28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6122938"/>
              </p:ext>
            </p:extLst>
          </p:nvPr>
        </p:nvGraphicFramePr>
        <p:xfrm>
          <a:off x="1788469" y="2701920"/>
          <a:ext cx="5285712" cy="987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</a:tblGrid>
              <a:tr h="33762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1377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u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n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\0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980" y="1877820"/>
            <a:ext cx="4369544" cy="597658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3: Concatenation (joining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t="9632" b="-9632"/>
          <a:stretch/>
        </p:blipFill>
        <p:spPr>
          <a:xfrm>
            <a:off x="761929" y="4099273"/>
            <a:ext cx="3568483" cy="58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33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6122938"/>
              </p:ext>
            </p:extLst>
          </p:nvPr>
        </p:nvGraphicFramePr>
        <p:xfrm>
          <a:off x="1788469" y="2701920"/>
          <a:ext cx="5285712" cy="987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</a:tblGrid>
              <a:tr h="33762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1377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u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n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\0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980" y="1877820"/>
            <a:ext cx="4369544" cy="597658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3: Concatenation (joining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t="9632" b="-9632"/>
          <a:stretch/>
        </p:blipFill>
        <p:spPr>
          <a:xfrm>
            <a:off x="761929" y="4099273"/>
            <a:ext cx="3568483" cy="588352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4860393"/>
              </p:ext>
            </p:extLst>
          </p:nvPr>
        </p:nvGraphicFramePr>
        <p:xfrm>
          <a:off x="1772057" y="4802465"/>
          <a:ext cx="3303570" cy="987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714"/>
                <a:gridCol w="660714"/>
                <a:gridCol w="660714"/>
                <a:gridCol w="660714"/>
                <a:gridCol w="660714"/>
              </a:tblGrid>
              <a:tr h="33762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1377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y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\0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185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5912049"/>
              </p:ext>
            </p:extLst>
          </p:nvPr>
        </p:nvGraphicFramePr>
        <p:xfrm>
          <a:off x="1788469" y="1716075"/>
          <a:ext cx="5285712" cy="987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</a:tblGrid>
              <a:tr h="33762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1377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u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n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\0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9902768"/>
              </p:ext>
            </p:extLst>
          </p:nvPr>
        </p:nvGraphicFramePr>
        <p:xfrm>
          <a:off x="1772057" y="3545154"/>
          <a:ext cx="3303570" cy="987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714"/>
                <a:gridCol w="660714"/>
                <a:gridCol w="660714"/>
                <a:gridCol w="660714"/>
                <a:gridCol w="660714"/>
              </a:tblGrid>
              <a:tr h="33762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1377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y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\0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61929" y="2115557"/>
            <a:ext cx="8819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str1</a:t>
            </a:r>
            <a:endParaRPr lang="en-US" sz="3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5842" y="3888481"/>
            <a:ext cx="8819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str2</a:t>
            </a:r>
            <a:endParaRPr lang="en-US" sz="3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3: Concatenation (joining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57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5912049"/>
              </p:ext>
            </p:extLst>
          </p:nvPr>
        </p:nvGraphicFramePr>
        <p:xfrm>
          <a:off x="1788469" y="1716075"/>
          <a:ext cx="5285712" cy="987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</a:tblGrid>
              <a:tr h="33762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1377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u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n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\0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9902768"/>
              </p:ext>
            </p:extLst>
          </p:nvPr>
        </p:nvGraphicFramePr>
        <p:xfrm>
          <a:off x="1772057" y="3545154"/>
          <a:ext cx="3303570" cy="987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714"/>
                <a:gridCol w="660714"/>
                <a:gridCol w="660714"/>
                <a:gridCol w="660714"/>
                <a:gridCol w="660714"/>
              </a:tblGrid>
              <a:tr h="33762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1377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y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\0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61929" y="2115557"/>
            <a:ext cx="8819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str1</a:t>
            </a:r>
            <a:endParaRPr lang="en-US" sz="3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5842" y="3888481"/>
            <a:ext cx="8819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str2</a:t>
            </a:r>
            <a:endParaRPr lang="en-US" sz="3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2166425" y="2504049"/>
            <a:ext cx="3052689" cy="158964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3: Concatenation (joining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77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5300645"/>
              </p:ext>
            </p:extLst>
          </p:nvPr>
        </p:nvGraphicFramePr>
        <p:xfrm>
          <a:off x="1788469" y="1716075"/>
          <a:ext cx="5285712" cy="987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</a:tblGrid>
              <a:tr h="33762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1377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u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n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9902768"/>
              </p:ext>
            </p:extLst>
          </p:nvPr>
        </p:nvGraphicFramePr>
        <p:xfrm>
          <a:off x="1772057" y="3545154"/>
          <a:ext cx="3303570" cy="987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714"/>
                <a:gridCol w="660714"/>
                <a:gridCol w="660714"/>
                <a:gridCol w="660714"/>
                <a:gridCol w="660714"/>
              </a:tblGrid>
              <a:tr h="33762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1377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y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\0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61929" y="2115557"/>
            <a:ext cx="8819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str1</a:t>
            </a:r>
            <a:endParaRPr lang="en-US" sz="3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5842" y="3888481"/>
            <a:ext cx="8819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str2</a:t>
            </a:r>
            <a:endParaRPr lang="en-US" sz="3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2166425" y="2504049"/>
            <a:ext cx="3052689" cy="158964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3: Concatenation (joining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22960" y="1918474"/>
            <a:ext cx="2334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Ubuntu" panose="020B0504030602030204" pitchFamily="34" charset="0"/>
              </a:rPr>
              <a:t>In place initialization</a:t>
            </a:r>
            <a:endParaRPr lang="en-US" dirty="0">
              <a:latin typeface="Ubuntu" panose="020B050403060203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3754" y="2762456"/>
            <a:ext cx="7327624" cy="651008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>
            <a:off x="7749744" y="3195845"/>
            <a:ext cx="0" cy="45057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045468" y="3773001"/>
            <a:ext cx="1651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Ubuntu" panose="020B0504030602030204" pitchFamily="34" charset="0"/>
              </a:rPr>
              <a:t>Null character</a:t>
            </a:r>
            <a:endParaRPr lang="en-US" dirty="0">
              <a:latin typeface="Ubuntu" panose="020B05040306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96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3582278"/>
              </p:ext>
            </p:extLst>
          </p:nvPr>
        </p:nvGraphicFramePr>
        <p:xfrm>
          <a:off x="1788469" y="1716075"/>
          <a:ext cx="5285712" cy="987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</a:tblGrid>
              <a:tr h="33762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1377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u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n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y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9902768"/>
              </p:ext>
            </p:extLst>
          </p:nvPr>
        </p:nvGraphicFramePr>
        <p:xfrm>
          <a:off x="1772057" y="3545154"/>
          <a:ext cx="3303570" cy="987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714"/>
                <a:gridCol w="660714"/>
                <a:gridCol w="660714"/>
                <a:gridCol w="660714"/>
                <a:gridCol w="660714"/>
              </a:tblGrid>
              <a:tr h="33762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1377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y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\0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61929" y="2115557"/>
            <a:ext cx="8819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str1</a:t>
            </a:r>
            <a:endParaRPr lang="en-US" sz="3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5842" y="3888481"/>
            <a:ext cx="8819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str2</a:t>
            </a:r>
            <a:endParaRPr lang="en-US" sz="3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2771337" y="2504049"/>
            <a:ext cx="3052689" cy="158964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3: Concatenation (joining)</a:t>
            </a:r>
          </a:p>
        </p:txBody>
      </p:sp>
    </p:spTree>
    <p:extLst>
      <p:ext uri="{BB962C8B-B14F-4D97-AF65-F5344CB8AC3E}">
        <p14:creationId xmlns:p14="http://schemas.microsoft.com/office/powerpoint/2010/main" val="383820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1098061"/>
              </p:ext>
            </p:extLst>
          </p:nvPr>
        </p:nvGraphicFramePr>
        <p:xfrm>
          <a:off x="1788469" y="1716075"/>
          <a:ext cx="5285712" cy="987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</a:tblGrid>
              <a:tr h="33762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1377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u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n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y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\0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9902768"/>
              </p:ext>
            </p:extLst>
          </p:nvPr>
        </p:nvGraphicFramePr>
        <p:xfrm>
          <a:off x="1772057" y="3545154"/>
          <a:ext cx="3303570" cy="987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714"/>
                <a:gridCol w="660714"/>
                <a:gridCol w="660714"/>
                <a:gridCol w="660714"/>
                <a:gridCol w="660714"/>
              </a:tblGrid>
              <a:tr h="33762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1377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y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\0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61929" y="2115557"/>
            <a:ext cx="8819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str1</a:t>
            </a:r>
            <a:endParaRPr lang="en-US" sz="3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5842" y="3888481"/>
            <a:ext cx="8819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str2</a:t>
            </a:r>
            <a:endParaRPr lang="en-US" sz="3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3516927" y="2504049"/>
            <a:ext cx="3052689" cy="158964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3: Concatenation (joining)</a:t>
            </a:r>
          </a:p>
        </p:txBody>
      </p:sp>
    </p:spTree>
    <p:extLst>
      <p:ext uri="{BB962C8B-B14F-4D97-AF65-F5344CB8AC3E}">
        <p14:creationId xmlns:p14="http://schemas.microsoft.com/office/powerpoint/2010/main" val="124996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5912049"/>
              </p:ext>
            </p:extLst>
          </p:nvPr>
        </p:nvGraphicFramePr>
        <p:xfrm>
          <a:off x="1788469" y="1716075"/>
          <a:ext cx="5285712" cy="987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</a:tblGrid>
              <a:tr h="33762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1377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u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n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\0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9902768"/>
              </p:ext>
            </p:extLst>
          </p:nvPr>
        </p:nvGraphicFramePr>
        <p:xfrm>
          <a:off x="1772057" y="3545154"/>
          <a:ext cx="3303570" cy="987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714"/>
                <a:gridCol w="660714"/>
                <a:gridCol w="660714"/>
                <a:gridCol w="660714"/>
                <a:gridCol w="660714"/>
              </a:tblGrid>
              <a:tr h="33762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1377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y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\0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61929" y="2115557"/>
            <a:ext cx="8819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str1</a:t>
            </a:r>
            <a:endParaRPr lang="en-US" sz="3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5842" y="3888481"/>
            <a:ext cx="8819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str2</a:t>
            </a:r>
            <a:endParaRPr lang="en-US" sz="3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2166425" y="2504049"/>
            <a:ext cx="3052689" cy="158964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82074" y="5035625"/>
            <a:ext cx="475963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will be the starting value of </a:t>
            </a:r>
            <a:r>
              <a:rPr lang="en-US" sz="2200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</a:t>
            </a:r>
            <a:r>
              <a:rPr lang="en-US" sz="2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?</a:t>
            </a:r>
            <a:endParaRPr lang="en-US" sz="2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3: Concatenation (joining)</a:t>
            </a:r>
          </a:p>
        </p:txBody>
      </p:sp>
    </p:spTree>
    <p:extLst>
      <p:ext uri="{BB962C8B-B14F-4D97-AF65-F5344CB8AC3E}">
        <p14:creationId xmlns:p14="http://schemas.microsoft.com/office/powerpoint/2010/main" val="126382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690024"/>
              </p:ext>
            </p:extLst>
          </p:nvPr>
        </p:nvGraphicFramePr>
        <p:xfrm>
          <a:off x="1788469" y="1716075"/>
          <a:ext cx="5285712" cy="987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</a:tblGrid>
              <a:tr h="33762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1377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u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n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\0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0948741"/>
              </p:ext>
            </p:extLst>
          </p:nvPr>
        </p:nvGraphicFramePr>
        <p:xfrm>
          <a:off x="1772057" y="3545154"/>
          <a:ext cx="3303570" cy="987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714"/>
                <a:gridCol w="660714"/>
                <a:gridCol w="660714"/>
                <a:gridCol w="660714"/>
                <a:gridCol w="660714"/>
              </a:tblGrid>
              <a:tr h="33762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1377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y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\0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61929" y="2115557"/>
            <a:ext cx="8819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str1</a:t>
            </a:r>
            <a:endParaRPr lang="en-US" sz="3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5842" y="3888481"/>
            <a:ext cx="8819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str2</a:t>
            </a:r>
            <a:endParaRPr lang="en-US" sz="3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2166425" y="2504049"/>
            <a:ext cx="3052689" cy="158964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82074" y="5035625"/>
            <a:ext cx="475803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will be the starting value of </a:t>
            </a:r>
            <a:r>
              <a:rPr lang="en-US" sz="2200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</a:t>
            </a:r>
            <a:r>
              <a:rPr lang="en-US" sz="2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?</a:t>
            </a:r>
          </a:p>
          <a:p>
            <a:endParaRPr lang="en-US" sz="2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200" dirty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	</a:t>
            </a:r>
            <a:r>
              <a:rPr lang="en-US" sz="2200" dirty="0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for (</a:t>
            </a:r>
            <a:r>
              <a:rPr lang="en-US" sz="2200" dirty="0" err="1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i</a:t>
            </a:r>
            <a:r>
              <a:rPr lang="en-US" sz="2200" dirty="0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 = 0;</a:t>
            </a:r>
            <a:endParaRPr lang="en-US" sz="2200" dirty="0">
              <a:latin typeface="Consolas" panose="020B0609020204030204" pitchFamily="49" charset="0"/>
              <a:ea typeface="Open Sans" panose="020B0606030504020204" pitchFamily="34" charset="0"/>
              <a:cs typeface="Consolas" panose="020B0609020204030204" pitchFamily="49" charset="0"/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3: Concatenation (joining)</a:t>
            </a:r>
          </a:p>
        </p:txBody>
      </p:sp>
    </p:spTree>
    <p:extLst>
      <p:ext uri="{BB962C8B-B14F-4D97-AF65-F5344CB8AC3E}">
        <p14:creationId xmlns:p14="http://schemas.microsoft.com/office/powerpoint/2010/main" val="267933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690024"/>
              </p:ext>
            </p:extLst>
          </p:nvPr>
        </p:nvGraphicFramePr>
        <p:xfrm>
          <a:off x="1788469" y="1716075"/>
          <a:ext cx="5285712" cy="987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</a:tblGrid>
              <a:tr h="33762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1377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u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n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\0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0948741"/>
              </p:ext>
            </p:extLst>
          </p:nvPr>
        </p:nvGraphicFramePr>
        <p:xfrm>
          <a:off x="1772057" y="3545154"/>
          <a:ext cx="3303570" cy="987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714"/>
                <a:gridCol w="660714"/>
                <a:gridCol w="660714"/>
                <a:gridCol w="660714"/>
                <a:gridCol w="660714"/>
              </a:tblGrid>
              <a:tr h="33762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1377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y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\0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61929" y="2115557"/>
            <a:ext cx="8819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str1</a:t>
            </a:r>
            <a:endParaRPr lang="en-US" sz="3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5842" y="3888481"/>
            <a:ext cx="8819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str2</a:t>
            </a:r>
            <a:endParaRPr lang="en-US" sz="3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2166425" y="2504049"/>
            <a:ext cx="3052689" cy="158964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82074" y="5035625"/>
            <a:ext cx="465704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will be the ending value of </a:t>
            </a:r>
            <a:r>
              <a:rPr lang="en-US" sz="2200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</a:t>
            </a:r>
            <a:r>
              <a:rPr lang="en-US" sz="2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?</a:t>
            </a:r>
          </a:p>
          <a:p>
            <a:endParaRPr lang="en-US" sz="2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200" dirty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	</a:t>
            </a:r>
            <a:r>
              <a:rPr lang="en-US" sz="2200" dirty="0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for (</a:t>
            </a:r>
            <a:r>
              <a:rPr lang="en-US" sz="2200" dirty="0" err="1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i</a:t>
            </a:r>
            <a:r>
              <a:rPr lang="en-US" sz="2200" dirty="0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 = 0;</a:t>
            </a:r>
            <a:endParaRPr lang="en-US" sz="2200" dirty="0">
              <a:latin typeface="Consolas" panose="020B0609020204030204" pitchFamily="49" charset="0"/>
              <a:ea typeface="Open Sans" panose="020B0606030504020204" pitchFamily="34" charset="0"/>
              <a:cs typeface="Consolas" panose="020B06090202040302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14437" y="3673038"/>
            <a:ext cx="32944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len1 = </a:t>
            </a:r>
            <a:r>
              <a:rPr lang="en-US" sz="2200" dirty="0" err="1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strlen</a:t>
            </a:r>
            <a:r>
              <a:rPr lang="en-US" sz="2200" dirty="0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(str1);</a:t>
            </a:r>
          </a:p>
          <a:p>
            <a:r>
              <a:rPr lang="en-US" sz="2200" dirty="0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len2 </a:t>
            </a:r>
            <a:r>
              <a:rPr lang="en-US" sz="2200" dirty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= </a:t>
            </a:r>
            <a:r>
              <a:rPr lang="en-US" sz="2200" dirty="0" err="1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strlen</a:t>
            </a:r>
            <a:r>
              <a:rPr lang="en-US" sz="2200" dirty="0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(str2);</a:t>
            </a:r>
            <a:endParaRPr lang="en-US" sz="2200" dirty="0">
              <a:latin typeface="Consolas" panose="020B0609020204030204" pitchFamily="49" charset="0"/>
              <a:ea typeface="Open Sans" panose="020B0606030504020204" pitchFamily="34" charset="0"/>
              <a:cs typeface="Consolas" panose="020B0609020204030204" pitchFamily="49" charset="0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3: Concatenation (joining)</a:t>
            </a:r>
          </a:p>
        </p:txBody>
      </p:sp>
    </p:spTree>
    <p:extLst>
      <p:ext uri="{BB962C8B-B14F-4D97-AF65-F5344CB8AC3E}">
        <p14:creationId xmlns:p14="http://schemas.microsoft.com/office/powerpoint/2010/main" val="96564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1639154"/>
              </p:ext>
            </p:extLst>
          </p:nvPr>
        </p:nvGraphicFramePr>
        <p:xfrm>
          <a:off x="1788469" y="1716075"/>
          <a:ext cx="5285712" cy="987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</a:tblGrid>
              <a:tr h="33762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1377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u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n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y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496806"/>
              </p:ext>
            </p:extLst>
          </p:nvPr>
        </p:nvGraphicFramePr>
        <p:xfrm>
          <a:off x="1772057" y="3545154"/>
          <a:ext cx="3303570" cy="987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714"/>
                <a:gridCol w="660714"/>
                <a:gridCol w="660714"/>
                <a:gridCol w="660714"/>
                <a:gridCol w="660714"/>
              </a:tblGrid>
              <a:tr h="33762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1377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y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\0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61929" y="2115557"/>
            <a:ext cx="8819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str1</a:t>
            </a:r>
            <a:endParaRPr lang="en-US" sz="3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5842" y="3888481"/>
            <a:ext cx="8819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str2</a:t>
            </a:r>
            <a:endParaRPr lang="en-US" sz="3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2869809" y="2504049"/>
            <a:ext cx="3052689" cy="158964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82074" y="5035625"/>
            <a:ext cx="465704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will be the ending value of </a:t>
            </a:r>
            <a:r>
              <a:rPr lang="en-US" sz="2200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</a:t>
            </a:r>
            <a:r>
              <a:rPr lang="en-US" sz="2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?</a:t>
            </a:r>
          </a:p>
          <a:p>
            <a:endParaRPr lang="en-US" sz="2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200" dirty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	</a:t>
            </a:r>
            <a:r>
              <a:rPr lang="en-US" sz="2200" dirty="0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for (</a:t>
            </a:r>
            <a:r>
              <a:rPr lang="en-US" sz="2200" dirty="0" err="1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i</a:t>
            </a:r>
            <a:r>
              <a:rPr lang="en-US" sz="2200" dirty="0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 = 0;</a:t>
            </a:r>
            <a:endParaRPr lang="en-US" sz="2200" dirty="0">
              <a:latin typeface="Consolas" panose="020B0609020204030204" pitchFamily="49" charset="0"/>
              <a:ea typeface="Open Sans" panose="020B0606030504020204" pitchFamily="34" charset="0"/>
              <a:cs typeface="Consolas" panose="020B06090202040302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14437" y="3673038"/>
            <a:ext cx="32944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len1 = </a:t>
            </a:r>
            <a:r>
              <a:rPr lang="en-US" sz="2200" dirty="0" err="1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strlen</a:t>
            </a:r>
            <a:r>
              <a:rPr lang="en-US" sz="2200" dirty="0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(str1);</a:t>
            </a:r>
          </a:p>
          <a:p>
            <a:r>
              <a:rPr lang="en-US" sz="2200" dirty="0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len2 </a:t>
            </a:r>
            <a:r>
              <a:rPr lang="en-US" sz="2200" dirty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= </a:t>
            </a:r>
            <a:r>
              <a:rPr lang="en-US" sz="2200" dirty="0" err="1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strlen</a:t>
            </a:r>
            <a:r>
              <a:rPr lang="en-US" sz="2200" dirty="0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(str2);</a:t>
            </a:r>
            <a:endParaRPr lang="en-US" sz="2200" dirty="0">
              <a:latin typeface="Consolas" panose="020B0609020204030204" pitchFamily="49" charset="0"/>
              <a:ea typeface="Open Sans" panose="020B0606030504020204" pitchFamily="34" charset="0"/>
              <a:cs typeface="Consolas" panose="020B0609020204030204" pitchFamily="49" charset="0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3: Concatenation (joining)</a:t>
            </a:r>
          </a:p>
        </p:txBody>
      </p:sp>
    </p:spTree>
    <p:extLst>
      <p:ext uri="{BB962C8B-B14F-4D97-AF65-F5344CB8AC3E}">
        <p14:creationId xmlns:p14="http://schemas.microsoft.com/office/powerpoint/2010/main" val="356127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071048"/>
              </p:ext>
            </p:extLst>
          </p:nvPr>
        </p:nvGraphicFramePr>
        <p:xfrm>
          <a:off x="1788469" y="1716075"/>
          <a:ext cx="5285712" cy="987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</a:tblGrid>
              <a:tr h="33762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1377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u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n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y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\0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500678"/>
              </p:ext>
            </p:extLst>
          </p:nvPr>
        </p:nvGraphicFramePr>
        <p:xfrm>
          <a:off x="1772057" y="3545154"/>
          <a:ext cx="3303570" cy="987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714"/>
                <a:gridCol w="660714"/>
                <a:gridCol w="660714"/>
                <a:gridCol w="660714"/>
                <a:gridCol w="660714"/>
              </a:tblGrid>
              <a:tr h="33762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1377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y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\0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61929" y="2115557"/>
            <a:ext cx="8819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str1</a:t>
            </a:r>
            <a:endParaRPr lang="en-US" sz="3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5842" y="3888481"/>
            <a:ext cx="8819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str2</a:t>
            </a:r>
            <a:endParaRPr lang="en-US" sz="3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3530990" y="2461845"/>
            <a:ext cx="3052689" cy="158964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82074" y="5035625"/>
            <a:ext cx="465704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will be the ending value of </a:t>
            </a:r>
            <a:r>
              <a:rPr lang="en-US" sz="2200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</a:t>
            </a:r>
            <a:r>
              <a:rPr lang="en-US" sz="2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?</a:t>
            </a:r>
          </a:p>
          <a:p>
            <a:endParaRPr lang="en-US" sz="2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200" dirty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	</a:t>
            </a:r>
            <a:r>
              <a:rPr lang="en-US" sz="2200" dirty="0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for (</a:t>
            </a:r>
            <a:r>
              <a:rPr lang="en-US" sz="2200" dirty="0" err="1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i</a:t>
            </a:r>
            <a:r>
              <a:rPr lang="en-US" sz="2200" dirty="0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 = 0;</a:t>
            </a:r>
            <a:endParaRPr lang="en-US" sz="2200" dirty="0">
              <a:latin typeface="Consolas" panose="020B0609020204030204" pitchFamily="49" charset="0"/>
              <a:ea typeface="Open Sans" panose="020B0606030504020204" pitchFamily="34" charset="0"/>
              <a:cs typeface="Consolas" panose="020B06090202040302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14437" y="3673038"/>
            <a:ext cx="32944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len1 = </a:t>
            </a:r>
            <a:r>
              <a:rPr lang="en-US" sz="2200" dirty="0" err="1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strlen</a:t>
            </a:r>
            <a:r>
              <a:rPr lang="en-US" sz="2200" dirty="0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(str1);</a:t>
            </a:r>
          </a:p>
          <a:p>
            <a:r>
              <a:rPr lang="en-US" sz="2200" dirty="0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len2 </a:t>
            </a:r>
            <a:r>
              <a:rPr lang="en-US" sz="2200" dirty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= </a:t>
            </a:r>
            <a:r>
              <a:rPr lang="en-US" sz="2200" dirty="0" err="1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strlen</a:t>
            </a:r>
            <a:r>
              <a:rPr lang="en-US" sz="2200" dirty="0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(str2);</a:t>
            </a:r>
            <a:endParaRPr lang="en-US" sz="2200" dirty="0">
              <a:latin typeface="Consolas" panose="020B0609020204030204" pitchFamily="49" charset="0"/>
              <a:ea typeface="Open Sans" panose="020B0606030504020204" pitchFamily="34" charset="0"/>
              <a:cs typeface="Consolas" panose="020B0609020204030204" pitchFamily="49" charset="0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3: Concatenation (joining)</a:t>
            </a:r>
          </a:p>
        </p:txBody>
      </p:sp>
    </p:spTree>
    <p:extLst>
      <p:ext uri="{BB962C8B-B14F-4D97-AF65-F5344CB8AC3E}">
        <p14:creationId xmlns:p14="http://schemas.microsoft.com/office/powerpoint/2010/main" val="205804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071048"/>
              </p:ext>
            </p:extLst>
          </p:nvPr>
        </p:nvGraphicFramePr>
        <p:xfrm>
          <a:off x="1788469" y="1716075"/>
          <a:ext cx="5285712" cy="987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</a:tblGrid>
              <a:tr h="33762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1377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u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n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y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\0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500678"/>
              </p:ext>
            </p:extLst>
          </p:nvPr>
        </p:nvGraphicFramePr>
        <p:xfrm>
          <a:off x="1772057" y="3545154"/>
          <a:ext cx="3303570" cy="987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714"/>
                <a:gridCol w="660714"/>
                <a:gridCol w="660714"/>
                <a:gridCol w="660714"/>
                <a:gridCol w="660714"/>
              </a:tblGrid>
              <a:tr h="33762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1377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y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\0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61929" y="2115557"/>
            <a:ext cx="8819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str1</a:t>
            </a:r>
            <a:endParaRPr lang="en-US" sz="3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5842" y="3888481"/>
            <a:ext cx="8819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str2</a:t>
            </a:r>
            <a:endParaRPr lang="en-US" sz="3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3530990" y="2461845"/>
            <a:ext cx="3052689" cy="158964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82074" y="5035625"/>
            <a:ext cx="499527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will be the ending value of </a:t>
            </a:r>
            <a:r>
              <a:rPr lang="en-US" sz="2200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</a:t>
            </a:r>
            <a:r>
              <a:rPr lang="en-US" sz="2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?</a:t>
            </a:r>
          </a:p>
          <a:p>
            <a:endParaRPr lang="en-US" sz="2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200" dirty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	</a:t>
            </a:r>
            <a:r>
              <a:rPr lang="en-US" sz="2200" dirty="0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for (</a:t>
            </a:r>
            <a:r>
              <a:rPr lang="en-US" sz="2200" dirty="0" err="1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i</a:t>
            </a:r>
            <a:r>
              <a:rPr lang="en-US" sz="2200" dirty="0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 = 0; </a:t>
            </a:r>
            <a:r>
              <a:rPr lang="en-US" sz="2200" dirty="0" err="1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i</a:t>
            </a:r>
            <a:r>
              <a:rPr lang="en-US" sz="2200" dirty="0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&lt;=len2; </a:t>
            </a:r>
            <a:r>
              <a:rPr lang="en-US" sz="2200" dirty="0" err="1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i</a:t>
            </a:r>
            <a:r>
              <a:rPr lang="en-US" sz="2200" dirty="0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++)</a:t>
            </a:r>
            <a:endParaRPr lang="en-US" sz="2200" dirty="0">
              <a:latin typeface="Consolas" panose="020B0609020204030204" pitchFamily="49" charset="0"/>
              <a:ea typeface="Open Sans" panose="020B0606030504020204" pitchFamily="34" charset="0"/>
              <a:cs typeface="Consolas" panose="020B06090202040302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14437" y="3673038"/>
            <a:ext cx="32944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len1 = </a:t>
            </a:r>
            <a:r>
              <a:rPr lang="en-US" sz="2200" dirty="0" err="1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strlen</a:t>
            </a:r>
            <a:r>
              <a:rPr lang="en-US" sz="2200" dirty="0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(str1);</a:t>
            </a:r>
          </a:p>
          <a:p>
            <a:r>
              <a:rPr lang="en-US" sz="2200" dirty="0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len2 </a:t>
            </a:r>
            <a:r>
              <a:rPr lang="en-US" sz="2200" dirty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= </a:t>
            </a:r>
            <a:r>
              <a:rPr lang="en-US" sz="2200" dirty="0" err="1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strlen</a:t>
            </a:r>
            <a:r>
              <a:rPr lang="en-US" sz="2200" dirty="0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(str2);</a:t>
            </a:r>
            <a:endParaRPr lang="en-US" sz="2200" dirty="0">
              <a:latin typeface="Consolas" panose="020B0609020204030204" pitchFamily="49" charset="0"/>
              <a:ea typeface="Open Sans" panose="020B0606030504020204" pitchFamily="34" charset="0"/>
              <a:cs typeface="Consolas" panose="020B0609020204030204" pitchFamily="49" charset="0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3: Concatenation (joining)</a:t>
            </a:r>
          </a:p>
        </p:txBody>
      </p:sp>
    </p:spTree>
    <p:extLst>
      <p:ext uri="{BB962C8B-B14F-4D97-AF65-F5344CB8AC3E}">
        <p14:creationId xmlns:p14="http://schemas.microsoft.com/office/powerpoint/2010/main" val="143621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922824"/>
              </p:ext>
            </p:extLst>
          </p:nvPr>
        </p:nvGraphicFramePr>
        <p:xfrm>
          <a:off x="1788469" y="1716075"/>
          <a:ext cx="5285712" cy="987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</a:tblGrid>
              <a:tr h="33762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1377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u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n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y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\0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5612400"/>
              </p:ext>
            </p:extLst>
          </p:nvPr>
        </p:nvGraphicFramePr>
        <p:xfrm>
          <a:off x="1772057" y="3545154"/>
          <a:ext cx="3303570" cy="987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714"/>
                <a:gridCol w="660714"/>
                <a:gridCol w="660714"/>
                <a:gridCol w="660714"/>
                <a:gridCol w="660714"/>
              </a:tblGrid>
              <a:tr h="33762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1377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y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\0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61929" y="2115557"/>
            <a:ext cx="8819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str1</a:t>
            </a:r>
            <a:endParaRPr lang="en-US" sz="3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5842" y="3888481"/>
            <a:ext cx="8819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str2</a:t>
            </a:r>
            <a:endParaRPr lang="en-US" sz="3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2110153" y="2461845"/>
            <a:ext cx="3052689" cy="158964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83774" y="4778842"/>
            <a:ext cx="588013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is happening in each iteration?</a:t>
            </a:r>
          </a:p>
          <a:p>
            <a:endParaRPr lang="en-US" sz="2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200" dirty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	</a:t>
            </a:r>
            <a:r>
              <a:rPr lang="en-US" sz="2200" dirty="0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for (</a:t>
            </a:r>
            <a:r>
              <a:rPr lang="en-US" sz="2200" dirty="0" err="1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i</a:t>
            </a:r>
            <a:r>
              <a:rPr lang="en-US" sz="2200" dirty="0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 = 0; </a:t>
            </a:r>
            <a:r>
              <a:rPr lang="en-US" sz="2200" dirty="0" err="1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i</a:t>
            </a:r>
            <a:r>
              <a:rPr lang="en-US" sz="2200" dirty="0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&lt;=len2; </a:t>
            </a:r>
            <a:r>
              <a:rPr lang="en-US" sz="2200" dirty="0" err="1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i</a:t>
            </a:r>
            <a:r>
              <a:rPr lang="en-US" sz="2200" dirty="0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++)</a:t>
            </a:r>
          </a:p>
          <a:p>
            <a:r>
              <a:rPr lang="en-US" sz="2200" dirty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	</a:t>
            </a:r>
            <a:r>
              <a:rPr lang="en-US" sz="2200" dirty="0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{	str1[ ? ] = str2[ ? ];	}</a:t>
            </a:r>
            <a:endParaRPr lang="en-US" sz="2200" dirty="0">
              <a:latin typeface="Consolas" panose="020B0609020204030204" pitchFamily="49" charset="0"/>
              <a:ea typeface="Open Sans" panose="020B0606030504020204" pitchFamily="34" charset="0"/>
              <a:cs typeface="Consolas" panose="020B06090202040302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14437" y="3673038"/>
            <a:ext cx="32944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len1 = </a:t>
            </a:r>
            <a:r>
              <a:rPr lang="en-US" sz="2200" dirty="0" err="1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strlen</a:t>
            </a:r>
            <a:r>
              <a:rPr lang="en-US" sz="2200" dirty="0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(str1);</a:t>
            </a:r>
          </a:p>
          <a:p>
            <a:r>
              <a:rPr lang="en-US" sz="2200" dirty="0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len2 </a:t>
            </a:r>
            <a:r>
              <a:rPr lang="en-US" sz="2200" dirty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= </a:t>
            </a:r>
            <a:r>
              <a:rPr lang="en-US" sz="2200" dirty="0" err="1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strlen</a:t>
            </a:r>
            <a:r>
              <a:rPr lang="en-US" sz="2200" dirty="0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(str2);</a:t>
            </a:r>
            <a:endParaRPr lang="en-US" sz="2200" dirty="0">
              <a:latin typeface="Consolas" panose="020B0609020204030204" pitchFamily="49" charset="0"/>
              <a:ea typeface="Open Sans" panose="020B0606030504020204" pitchFamily="34" charset="0"/>
              <a:cs typeface="Consolas" panose="020B0609020204030204" pitchFamily="49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266733" y="5752429"/>
            <a:ext cx="1617787" cy="456462"/>
          </a:xfrm>
          <a:prstGeom prst="roundRect">
            <a:avLst/>
          </a:prstGeom>
          <a:solidFill>
            <a:srgbClr val="FF0000">
              <a:alpha val="20000"/>
            </a:srgb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3: Concatenation (joining)</a:t>
            </a:r>
          </a:p>
        </p:txBody>
      </p:sp>
    </p:spTree>
    <p:extLst>
      <p:ext uri="{BB962C8B-B14F-4D97-AF65-F5344CB8AC3E}">
        <p14:creationId xmlns:p14="http://schemas.microsoft.com/office/powerpoint/2010/main" val="26223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922824"/>
              </p:ext>
            </p:extLst>
          </p:nvPr>
        </p:nvGraphicFramePr>
        <p:xfrm>
          <a:off x="1788469" y="1716075"/>
          <a:ext cx="5285712" cy="987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</a:tblGrid>
              <a:tr h="33762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1377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u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n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y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\0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5612400"/>
              </p:ext>
            </p:extLst>
          </p:nvPr>
        </p:nvGraphicFramePr>
        <p:xfrm>
          <a:off x="1772057" y="3545154"/>
          <a:ext cx="3303570" cy="987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714"/>
                <a:gridCol w="660714"/>
                <a:gridCol w="660714"/>
                <a:gridCol w="660714"/>
                <a:gridCol w="660714"/>
              </a:tblGrid>
              <a:tr h="33762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1377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y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\0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61929" y="2115557"/>
            <a:ext cx="8819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str1</a:t>
            </a:r>
            <a:endParaRPr lang="en-US" sz="3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5842" y="3888481"/>
            <a:ext cx="8819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str2</a:t>
            </a:r>
            <a:endParaRPr lang="en-US" sz="3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2110153" y="2461845"/>
            <a:ext cx="3052689" cy="158964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83774" y="4778842"/>
            <a:ext cx="588013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is happening in each iteration?</a:t>
            </a:r>
          </a:p>
          <a:p>
            <a:endParaRPr lang="en-US" sz="2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200" dirty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	</a:t>
            </a:r>
            <a:r>
              <a:rPr lang="en-US" sz="2200" dirty="0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for (</a:t>
            </a:r>
            <a:r>
              <a:rPr lang="en-US" sz="2200" dirty="0" err="1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i</a:t>
            </a:r>
            <a:r>
              <a:rPr lang="en-US" sz="2200" dirty="0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 = 0; </a:t>
            </a:r>
            <a:r>
              <a:rPr lang="en-US" sz="2200" dirty="0" err="1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i</a:t>
            </a:r>
            <a:r>
              <a:rPr lang="en-US" sz="2200" dirty="0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&lt;=len2; </a:t>
            </a:r>
            <a:r>
              <a:rPr lang="en-US" sz="2200" dirty="0" err="1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i</a:t>
            </a:r>
            <a:r>
              <a:rPr lang="en-US" sz="2200" dirty="0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++)</a:t>
            </a:r>
          </a:p>
          <a:p>
            <a:r>
              <a:rPr lang="en-US" sz="2200" dirty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	</a:t>
            </a:r>
            <a:r>
              <a:rPr lang="en-US" sz="2200" dirty="0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{	str1[ ? ] = str2[ </a:t>
            </a:r>
            <a:r>
              <a:rPr lang="en-US" sz="2200" dirty="0" err="1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i</a:t>
            </a:r>
            <a:r>
              <a:rPr lang="en-US" sz="2200" dirty="0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 </a:t>
            </a:r>
            <a:r>
              <a:rPr lang="en-US" sz="2200" dirty="0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];	}</a:t>
            </a:r>
            <a:endParaRPr lang="en-US" sz="2200" dirty="0">
              <a:latin typeface="Consolas" panose="020B0609020204030204" pitchFamily="49" charset="0"/>
              <a:ea typeface="Open Sans" panose="020B0606030504020204" pitchFamily="34" charset="0"/>
              <a:cs typeface="Consolas" panose="020B06090202040302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14437" y="3673038"/>
            <a:ext cx="32944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len1 = </a:t>
            </a:r>
            <a:r>
              <a:rPr lang="en-US" sz="2200" dirty="0" err="1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strlen</a:t>
            </a:r>
            <a:r>
              <a:rPr lang="en-US" sz="2200" dirty="0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(str1);</a:t>
            </a:r>
          </a:p>
          <a:p>
            <a:r>
              <a:rPr lang="en-US" sz="2200" dirty="0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len2 </a:t>
            </a:r>
            <a:r>
              <a:rPr lang="en-US" sz="2200" dirty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= </a:t>
            </a:r>
            <a:r>
              <a:rPr lang="en-US" sz="2200" dirty="0" err="1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strlen</a:t>
            </a:r>
            <a:r>
              <a:rPr lang="en-US" sz="2200" dirty="0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(str2);</a:t>
            </a:r>
            <a:endParaRPr lang="en-US" sz="2200" dirty="0">
              <a:latin typeface="Consolas" panose="020B0609020204030204" pitchFamily="49" charset="0"/>
              <a:ea typeface="Open Sans" panose="020B0606030504020204" pitchFamily="34" charset="0"/>
              <a:cs typeface="Consolas" panose="020B0609020204030204" pitchFamily="49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238160" y="5768930"/>
            <a:ext cx="1617787" cy="456462"/>
          </a:xfrm>
          <a:prstGeom prst="roundRect">
            <a:avLst/>
          </a:prstGeom>
          <a:solidFill>
            <a:srgbClr val="FF0000">
              <a:alpha val="20000"/>
            </a:srgb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3: Concatenation (joining)</a:t>
            </a:r>
          </a:p>
        </p:txBody>
      </p:sp>
    </p:spTree>
    <p:extLst>
      <p:ext uri="{BB962C8B-B14F-4D97-AF65-F5344CB8AC3E}">
        <p14:creationId xmlns:p14="http://schemas.microsoft.com/office/powerpoint/2010/main" val="125504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22960" y="1865949"/>
            <a:ext cx="2334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Ubuntu" panose="020B0504030602030204" pitchFamily="34" charset="0"/>
              </a:rPr>
              <a:t>In place initialization</a:t>
            </a:r>
            <a:endParaRPr lang="en-US" dirty="0">
              <a:latin typeface="Ubuntu" panose="020B050403060203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3754" y="2363869"/>
            <a:ext cx="7327624" cy="651008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>
            <a:off x="7749744" y="2797258"/>
            <a:ext cx="0" cy="45057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045468" y="3374414"/>
            <a:ext cx="1651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Ubuntu" panose="020B0504030602030204" pitchFamily="34" charset="0"/>
              </a:rPr>
              <a:t>Null character</a:t>
            </a:r>
            <a:endParaRPr lang="en-US" dirty="0">
              <a:latin typeface="Ubuntu" panose="020B0504030602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22960" y="3641385"/>
            <a:ext cx="2016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Ubuntu" panose="020B0504030602030204" pitchFamily="34" charset="0"/>
              </a:rPr>
              <a:t>We can also write</a:t>
            </a:r>
            <a:endParaRPr lang="en-US" dirty="0">
              <a:latin typeface="Ubuntu" panose="020B0504030602030204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3754" y="4193210"/>
            <a:ext cx="3652513" cy="509653"/>
          </a:xfrm>
          <a:prstGeom prst="rect">
            <a:avLst/>
          </a:prstGeom>
        </p:spPr>
      </p:pic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3551056"/>
              </p:ext>
            </p:extLst>
          </p:nvPr>
        </p:nvGraphicFramePr>
        <p:xfrm>
          <a:off x="2264710" y="5254764"/>
          <a:ext cx="5285712" cy="8558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0952"/>
                <a:gridCol w="880952"/>
                <a:gridCol w="880952"/>
                <a:gridCol w="880952"/>
                <a:gridCol w="880952"/>
                <a:gridCol w="880952"/>
              </a:tblGrid>
              <a:tr h="855870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H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e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\0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2325052" y="4759200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Ubuntu" panose="020B0504030602030204" pitchFamily="34" charset="0"/>
              </a:rPr>
              <a:t>str</a:t>
            </a:r>
            <a:r>
              <a:rPr lang="en-US" dirty="0" smtClean="0">
                <a:latin typeface="Ubuntu" panose="020B0504030602030204" pitchFamily="34" charset="0"/>
              </a:rPr>
              <a:t>:</a:t>
            </a:r>
            <a:endParaRPr lang="en-US" dirty="0">
              <a:latin typeface="Ubuntu" panose="020B05040306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99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922824"/>
              </p:ext>
            </p:extLst>
          </p:nvPr>
        </p:nvGraphicFramePr>
        <p:xfrm>
          <a:off x="1788469" y="1716075"/>
          <a:ext cx="5285712" cy="987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</a:tblGrid>
              <a:tr h="33762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1377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u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n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y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\0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5612400"/>
              </p:ext>
            </p:extLst>
          </p:nvPr>
        </p:nvGraphicFramePr>
        <p:xfrm>
          <a:off x="1772057" y="3545154"/>
          <a:ext cx="3303570" cy="987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714"/>
                <a:gridCol w="660714"/>
                <a:gridCol w="660714"/>
                <a:gridCol w="660714"/>
                <a:gridCol w="660714"/>
              </a:tblGrid>
              <a:tr h="33762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1377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y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\0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61929" y="2115557"/>
            <a:ext cx="8819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str1</a:t>
            </a:r>
            <a:endParaRPr lang="en-US" sz="3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5842" y="3888481"/>
            <a:ext cx="8819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str2</a:t>
            </a:r>
            <a:endParaRPr lang="en-US" sz="3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2110153" y="2461845"/>
            <a:ext cx="3052689" cy="158964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83774" y="4793065"/>
            <a:ext cx="588013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is happening in each iteration?</a:t>
            </a:r>
          </a:p>
          <a:p>
            <a:endParaRPr lang="en-US" sz="2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200" dirty="0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	for (</a:t>
            </a:r>
            <a:r>
              <a:rPr lang="en-US" sz="2200" dirty="0" err="1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i</a:t>
            </a:r>
            <a:r>
              <a:rPr lang="en-US" sz="2200" dirty="0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 = 0; </a:t>
            </a:r>
            <a:r>
              <a:rPr lang="en-US" sz="2200" dirty="0" err="1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i</a:t>
            </a:r>
            <a:r>
              <a:rPr lang="en-US" sz="2200" dirty="0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&lt;=len2; </a:t>
            </a:r>
            <a:r>
              <a:rPr lang="en-US" sz="2200" dirty="0" err="1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i</a:t>
            </a:r>
            <a:r>
              <a:rPr lang="en-US" sz="2200" dirty="0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++)</a:t>
            </a:r>
          </a:p>
          <a:p>
            <a:r>
              <a:rPr lang="en-US" sz="2200" dirty="0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	{	str1[ ? ] = str2[ </a:t>
            </a:r>
            <a:r>
              <a:rPr lang="en-US" sz="2200" dirty="0" err="1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i</a:t>
            </a:r>
            <a:r>
              <a:rPr lang="en-US" sz="2200" dirty="0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 ];	}</a:t>
            </a:r>
            <a:endParaRPr lang="en-US" sz="2200" dirty="0">
              <a:latin typeface="Consolas" panose="020B0609020204030204" pitchFamily="49" charset="0"/>
              <a:ea typeface="Open Sans" panose="020B0606030504020204" pitchFamily="34" charset="0"/>
              <a:cs typeface="Consolas" panose="020B06090202040302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14437" y="3673038"/>
            <a:ext cx="32944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len1 = </a:t>
            </a:r>
            <a:r>
              <a:rPr lang="en-US" sz="2200" dirty="0" err="1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strlen</a:t>
            </a:r>
            <a:r>
              <a:rPr lang="en-US" sz="2200" dirty="0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(str1);</a:t>
            </a:r>
          </a:p>
          <a:p>
            <a:r>
              <a:rPr lang="en-US" sz="2200" dirty="0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len2 </a:t>
            </a:r>
            <a:r>
              <a:rPr lang="en-US" sz="2200" dirty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= </a:t>
            </a:r>
            <a:r>
              <a:rPr lang="en-US" sz="2200" dirty="0" err="1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strlen</a:t>
            </a:r>
            <a:r>
              <a:rPr lang="en-US" sz="2200" dirty="0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(str2);</a:t>
            </a:r>
            <a:endParaRPr lang="en-US" sz="2200" dirty="0">
              <a:latin typeface="Consolas" panose="020B0609020204030204" pitchFamily="49" charset="0"/>
              <a:ea typeface="Open Sans" panose="020B0606030504020204" pitchFamily="34" charset="0"/>
              <a:cs typeface="Consolas" panose="020B0609020204030204" pitchFamily="49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222474" y="5783153"/>
            <a:ext cx="1617787" cy="456462"/>
          </a:xfrm>
          <a:prstGeom prst="roundRect">
            <a:avLst/>
          </a:prstGeom>
          <a:solidFill>
            <a:srgbClr val="FF0000">
              <a:alpha val="20000"/>
            </a:srgb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3: Concatenation (joining)</a:t>
            </a:r>
          </a:p>
        </p:txBody>
      </p:sp>
    </p:spTree>
    <p:extLst>
      <p:ext uri="{BB962C8B-B14F-4D97-AF65-F5344CB8AC3E}">
        <p14:creationId xmlns:p14="http://schemas.microsoft.com/office/powerpoint/2010/main" val="156311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922824"/>
              </p:ext>
            </p:extLst>
          </p:nvPr>
        </p:nvGraphicFramePr>
        <p:xfrm>
          <a:off x="1788469" y="1716075"/>
          <a:ext cx="5285712" cy="987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</a:tblGrid>
              <a:tr h="33762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1377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u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n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y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\0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5612400"/>
              </p:ext>
            </p:extLst>
          </p:nvPr>
        </p:nvGraphicFramePr>
        <p:xfrm>
          <a:off x="1772057" y="3545154"/>
          <a:ext cx="3303570" cy="987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714"/>
                <a:gridCol w="660714"/>
                <a:gridCol w="660714"/>
                <a:gridCol w="660714"/>
                <a:gridCol w="660714"/>
              </a:tblGrid>
              <a:tr h="33762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1377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y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\0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61929" y="2115557"/>
            <a:ext cx="8819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str1</a:t>
            </a:r>
            <a:endParaRPr lang="en-US" sz="3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5842" y="3888481"/>
            <a:ext cx="8819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str2</a:t>
            </a:r>
            <a:endParaRPr lang="en-US" sz="3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2110153" y="2461845"/>
            <a:ext cx="3052689" cy="158964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83774" y="4793065"/>
            <a:ext cx="680346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is happening in each iteration?</a:t>
            </a:r>
          </a:p>
          <a:p>
            <a:endParaRPr lang="en-US" sz="2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200" dirty="0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	for (</a:t>
            </a:r>
            <a:r>
              <a:rPr lang="en-US" sz="2200" dirty="0" err="1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i</a:t>
            </a:r>
            <a:r>
              <a:rPr lang="en-US" sz="2200" dirty="0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 = 0; </a:t>
            </a:r>
            <a:r>
              <a:rPr lang="en-US" sz="2200" dirty="0" err="1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i</a:t>
            </a:r>
            <a:r>
              <a:rPr lang="en-US" sz="2200" dirty="0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&lt;=len2; </a:t>
            </a:r>
            <a:r>
              <a:rPr lang="en-US" sz="2200" dirty="0" err="1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i</a:t>
            </a:r>
            <a:r>
              <a:rPr lang="en-US" sz="2200" dirty="0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++)</a:t>
            </a:r>
          </a:p>
          <a:p>
            <a:r>
              <a:rPr lang="en-US" sz="2200" dirty="0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	{</a:t>
            </a:r>
            <a:r>
              <a:rPr lang="en-US" sz="2200" dirty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	str1[</a:t>
            </a:r>
            <a:r>
              <a:rPr lang="en-US" sz="2200" dirty="0" err="1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i</a:t>
            </a:r>
            <a:r>
              <a:rPr lang="en-US" sz="2200" dirty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 + len1 </a:t>
            </a:r>
            <a:r>
              <a:rPr lang="en-US" sz="2200" dirty="0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] = str2[ </a:t>
            </a:r>
            <a:r>
              <a:rPr lang="en-US" sz="2200" dirty="0" err="1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i</a:t>
            </a:r>
            <a:r>
              <a:rPr lang="en-US" sz="2200" dirty="0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 ];	}</a:t>
            </a:r>
            <a:endParaRPr lang="en-US" sz="2200" dirty="0">
              <a:latin typeface="Consolas" panose="020B0609020204030204" pitchFamily="49" charset="0"/>
              <a:ea typeface="Open Sans" panose="020B0606030504020204" pitchFamily="34" charset="0"/>
              <a:cs typeface="Consolas" panose="020B06090202040302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14437" y="3673038"/>
            <a:ext cx="32944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len1 = </a:t>
            </a:r>
            <a:r>
              <a:rPr lang="en-US" sz="2200" dirty="0" err="1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strlen</a:t>
            </a:r>
            <a:r>
              <a:rPr lang="en-US" sz="2200" dirty="0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(str1);</a:t>
            </a:r>
          </a:p>
          <a:p>
            <a:r>
              <a:rPr lang="en-US" sz="2200" dirty="0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len2 </a:t>
            </a:r>
            <a:r>
              <a:rPr lang="en-US" sz="2200" dirty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= </a:t>
            </a:r>
            <a:r>
              <a:rPr lang="en-US" sz="2200" dirty="0" err="1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strlen</a:t>
            </a:r>
            <a:r>
              <a:rPr lang="en-US" sz="2200" dirty="0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(str2);</a:t>
            </a:r>
            <a:endParaRPr lang="en-US" sz="2200" dirty="0">
              <a:latin typeface="Consolas" panose="020B0609020204030204" pitchFamily="49" charset="0"/>
              <a:ea typeface="Open Sans" panose="020B0606030504020204" pitchFamily="34" charset="0"/>
              <a:cs typeface="Consolas" panose="020B0609020204030204" pitchFamily="49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314575" y="5783153"/>
            <a:ext cx="2428875" cy="456462"/>
          </a:xfrm>
          <a:prstGeom prst="roundRect">
            <a:avLst/>
          </a:prstGeom>
          <a:solidFill>
            <a:srgbClr val="FF0000">
              <a:alpha val="20000"/>
            </a:srgb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3: Concatenation (joining)</a:t>
            </a:r>
          </a:p>
        </p:txBody>
      </p:sp>
    </p:spTree>
    <p:extLst>
      <p:ext uri="{BB962C8B-B14F-4D97-AF65-F5344CB8AC3E}">
        <p14:creationId xmlns:p14="http://schemas.microsoft.com/office/powerpoint/2010/main" val="262003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26956" y="1734953"/>
            <a:ext cx="3898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Ubuntu" panose="020B0504030602030204" pitchFamily="34" charset="0"/>
              </a:rPr>
              <a:t>We can also use the library function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8395" y="2094426"/>
            <a:ext cx="6621117" cy="424855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537252" y="5660344"/>
            <a:ext cx="6162260" cy="3710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537252" y="4589350"/>
            <a:ext cx="3175425" cy="520505"/>
          </a:xfrm>
          <a:prstGeom prst="roundRect">
            <a:avLst/>
          </a:prstGeom>
          <a:solidFill>
            <a:srgbClr val="FF0000">
              <a:alpha val="20000"/>
            </a:srgb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3: Concatenation (joining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11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26956" y="1734953"/>
            <a:ext cx="3898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Ubuntu" panose="020B0504030602030204" pitchFamily="34" charset="0"/>
              </a:rPr>
              <a:t>We can also use the library function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8395" y="2094426"/>
            <a:ext cx="6621117" cy="4248550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1537252" y="4589350"/>
            <a:ext cx="3175425" cy="520505"/>
          </a:xfrm>
          <a:prstGeom prst="roundRect">
            <a:avLst/>
          </a:prstGeom>
          <a:solidFill>
            <a:srgbClr val="FF0000">
              <a:alpha val="20000"/>
            </a:srgb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3: Concatenation (joining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21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0580483"/>
              </p:ext>
            </p:extLst>
          </p:nvPr>
        </p:nvGraphicFramePr>
        <p:xfrm>
          <a:off x="1886943" y="1870819"/>
          <a:ext cx="5285712" cy="987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</a:tblGrid>
              <a:tr h="33762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1377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E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\0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04132" y="2284369"/>
            <a:ext cx="8819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str1</a:t>
            </a:r>
            <a:endParaRPr lang="en-US" sz="3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4: Reversing a </a:t>
            </a:r>
            <a:r>
              <a:rPr lang="en-US" dirty="0" smtClean="0"/>
              <a:t>string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72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0580483"/>
              </p:ext>
            </p:extLst>
          </p:nvPr>
        </p:nvGraphicFramePr>
        <p:xfrm>
          <a:off x="1886943" y="1870819"/>
          <a:ext cx="5285712" cy="987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</a:tblGrid>
              <a:tr h="33762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1377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E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\0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Down Arrow 1"/>
          <p:cNvSpPr/>
          <p:nvPr/>
        </p:nvSpPr>
        <p:spPr>
          <a:xfrm>
            <a:off x="4262511" y="3319975"/>
            <a:ext cx="365760" cy="590843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0445759"/>
              </p:ext>
            </p:extLst>
          </p:nvPr>
        </p:nvGraphicFramePr>
        <p:xfrm>
          <a:off x="1886943" y="4161507"/>
          <a:ext cx="5285712" cy="987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</a:tblGrid>
              <a:tr h="33762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1377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E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\0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04132" y="2284369"/>
            <a:ext cx="8819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str1</a:t>
            </a:r>
            <a:endParaRPr lang="en-US" sz="3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4131" y="4518787"/>
            <a:ext cx="8819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str1</a:t>
            </a:r>
            <a:endParaRPr lang="en-US" sz="3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4: Reversing a string</a:t>
            </a:r>
          </a:p>
        </p:txBody>
      </p:sp>
    </p:spTree>
    <p:extLst>
      <p:ext uri="{BB962C8B-B14F-4D97-AF65-F5344CB8AC3E}">
        <p14:creationId xmlns:p14="http://schemas.microsoft.com/office/powerpoint/2010/main" val="31266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2618900"/>
              </p:ext>
            </p:extLst>
          </p:nvPr>
        </p:nvGraphicFramePr>
        <p:xfrm>
          <a:off x="2381615" y="3217369"/>
          <a:ext cx="5285712" cy="987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</a:tblGrid>
              <a:tr h="33762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1377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E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\0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355075" y="3616851"/>
            <a:ext cx="8819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str1</a:t>
            </a:r>
            <a:endParaRPr lang="en-US" sz="3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Curved Down Arrow 2"/>
          <p:cNvSpPr/>
          <p:nvPr/>
        </p:nvSpPr>
        <p:spPr>
          <a:xfrm>
            <a:off x="2546252" y="2045121"/>
            <a:ext cx="2996419" cy="1069144"/>
          </a:xfrm>
          <a:prstGeom prst="curved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Down Arrow 8"/>
          <p:cNvSpPr/>
          <p:nvPr/>
        </p:nvSpPr>
        <p:spPr>
          <a:xfrm rot="10800000">
            <a:off x="2546251" y="4532757"/>
            <a:ext cx="2996419" cy="1069144"/>
          </a:xfrm>
          <a:prstGeom prst="curved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4: Reversing a string</a:t>
            </a:r>
          </a:p>
        </p:txBody>
      </p:sp>
    </p:spTree>
    <p:extLst>
      <p:ext uri="{BB962C8B-B14F-4D97-AF65-F5344CB8AC3E}">
        <p14:creationId xmlns:p14="http://schemas.microsoft.com/office/powerpoint/2010/main" val="294020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7817762"/>
              </p:ext>
            </p:extLst>
          </p:nvPr>
        </p:nvGraphicFramePr>
        <p:xfrm>
          <a:off x="2381615" y="3217369"/>
          <a:ext cx="5285712" cy="987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</a:tblGrid>
              <a:tr h="33762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1377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E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\0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355075" y="3616851"/>
            <a:ext cx="8819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str1</a:t>
            </a:r>
            <a:endParaRPr lang="en-US" sz="3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Curved Down Arrow 2"/>
          <p:cNvSpPr/>
          <p:nvPr/>
        </p:nvSpPr>
        <p:spPr>
          <a:xfrm>
            <a:off x="2546252" y="2045121"/>
            <a:ext cx="2996419" cy="1069144"/>
          </a:xfrm>
          <a:prstGeom prst="curved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Down Arrow 8"/>
          <p:cNvSpPr/>
          <p:nvPr/>
        </p:nvSpPr>
        <p:spPr>
          <a:xfrm rot="10800000">
            <a:off x="2546251" y="4532757"/>
            <a:ext cx="2996419" cy="1069144"/>
          </a:xfrm>
          <a:prstGeom prst="curved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4: Reversing a string</a:t>
            </a:r>
          </a:p>
        </p:txBody>
      </p:sp>
    </p:spTree>
    <p:extLst>
      <p:ext uri="{BB962C8B-B14F-4D97-AF65-F5344CB8AC3E}">
        <p14:creationId xmlns:p14="http://schemas.microsoft.com/office/powerpoint/2010/main" val="217010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2766401"/>
              </p:ext>
            </p:extLst>
          </p:nvPr>
        </p:nvGraphicFramePr>
        <p:xfrm>
          <a:off x="2381615" y="3217369"/>
          <a:ext cx="5285712" cy="987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</a:tblGrid>
              <a:tr h="33762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1377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E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\0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355075" y="3616851"/>
            <a:ext cx="8819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str1</a:t>
            </a:r>
            <a:endParaRPr lang="en-US" sz="3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Curved Down Arrow 2"/>
          <p:cNvSpPr/>
          <p:nvPr/>
        </p:nvSpPr>
        <p:spPr>
          <a:xfrm>
            <a:off x="3214688" y="2045121"/>
            <a:ext cx="1685925" cy="1069144"/>
          </a:xfrm>
          <a:prstGeom prst="curved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Down Arrow 8"/>
          <p:cNvSpPr/>
          <p:nvPr/>
        </p:nvSpPr>
        <p:spPr>
          <a:xfrm rot="10800000">
            <a:off x="3214687" y="4532757"/>
            <a:ext cx="1685926" cy="1069144"/>
          </a:xfrm>
          <a:prstGeom prst="curved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4: Reversing a string</a:t>
            </a:r>
          </a:p>
        </p:txBody>
      </p:sp>
    </p:spTree>
    <p:extLst>
      <p:ext uri="{BB962C8B-B14F-4D97-AF65-F5344CB8AC3E}">
        <p14:creationId xmlns:p14="http://schemas.microsoft.com/office/powerpoint/2010/main" val="332993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7083849"/>
              </p:ext>
            </p:extLst>
          </p:nvPr>
        </p:nvGraphicFramePr>
        <p:xfrm>
          <a:off x="2381615" y="3217369"/>
          <a:ext cx="5285712" cy="987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</a:tblGrid>
              <a:tr h="33762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1377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E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\0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355075" y="3616851"/>
            <a:ext cx="8819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str1</a:t>
            </a:r>
            <a:endParaRPr lang="en-US" sz="3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Curved Down Arrow 2"/>
          <p:cNvSpPr/>
          <p:nvPr/>
        </p:nvSpPr>
        <p:spPr>
          <a:xfrm>
            <a:off x="3214688" y="2045121"/>
            <a:ext cx="1685925" cy="1069144"/>
          </a:xfrm>
          <a:prstGeom prst="curved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Down Arrow 8"/>
          <p:cNvSpPr/>
          <p:nvPr/>
        </p:nvSpPr>
        <p:spPr>
          <a:xfrm rot="10800000">
            <a:off x="3214687" y="4532757"/>
            <a:ext cx="1685926" cy="1069144"/>
          </a:xfrm>
          <a:prstGeom prst="curved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4: Reversing a string</a:t>
            </a:r>
          </a:p>
        </p:txBody>
      </p:sp>
    </p:spTree>
    <p:extLst>
      <p:ext uri="{BB962C8B-B14F-4D97-AF65-F5344CB8AC3E}">
        <p14:creationId xmlns:p14="http://schemas.microsoft.com/office/powerpoint/2010/main" val="278957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822960" y="1889899"/>
            <a:ext cx="2223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Ubuntu" panose="020B0504030602030204" pitchFamily="34" charset="0"/>
              </a:rPr>
              <a:t>Why null character?</a:t>
            </a:r>
            <a:endParaRPr lang="en-US" dirty="0">
              <a:latin typeface="Ubuntu" panose="020B0504030602030204" pitchFamily="34" charset="0"/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868917"/>
              </p:ext>
            </p:extLst>
          </p:nvPr>
        </p:nvGraphicFramePr>
        <p:xfrm>
          <a:off x="2087890" y="2539725"/>
          <a:ext cx="5285712" cy="8558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0952"/>
                <a:gridCol w="880952"/>
                <a:gridCol w="880952"/>
                <a:gridCol w="880952"/>
                <a:gridCol w="880952"/>
                <a:gridCol w="880952"/>
              </a:tblGrid>
              <a:tr h="855870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H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e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\0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18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1361072"/>
              </p:ext>
            </p:extLst>
          </p:nvPr>
        </p:nvGraphicFramePr>
        <p:xfrm>
          <a:off x="2381615" y="3217369"/>
          <a:ext cx="5285712" cy="987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</a:tblGrid>
              <a:tr h="33762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1377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E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\0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355075" y="3616851"/>
            <a:ext cx="8819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str1</a:t>
            </a:r>
            <a:endParaRPr lang="en-US" sz="3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Curved Down Arrow 2"/>
          <p:cNvSpPr/>
          <p:nvPr/>
        </p:nvSpPr>
        <p:spPr>
          <a:xfrm>
            <a:off x="3800475" y="2045121"/>
            <a:ext cx="442913" cy="1069144"/>
          </a:xfrm>
          <a:prstGeom prst="curved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Down Arrow 8"/>
          <p:cNvSpPr/>
          <p:nvPr/>
        </p:nvSpPr>
        <p:spPr>
          <a:xfrm rot="10800000">
            <a:off x="3800475" y="4532757"/>
            <a:ext cx="442913" cy="1069144"/>
          </a:xfrm>
          <a:prstGeom prst="curved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4: Reversing a string</a:t>
            </a:r>
          </a:p>
        </p:txBody>
      </p:sp>
    </p:spTree>
    <p:extLst>
      <p:ext uri="{BB962C8B-B14F-4D97-AF65-F5344CB8AC3E}">
        <p14:creationId xmlns:p14="http://schemas.microsoft.com/office/powerpoint/2010/main" val="336103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7069509"/>
              </p:ext>
            </p:extLst>
          </p:nvPr>
        </p:nvGraphicFramePr>
        <p:xfrm>
          <a:off x="2381615" y="3217369"/>
          <a:ext cx="5285712" cy="987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</a:tblGrid>
              <a:tr h="33762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1377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E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\0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355075" y="3616851"/>
            <a:ext cx="8819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str1</a:t>
            </a:r>
            <a:endParaRPr lang="en-US" sz="3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4: Reversing a string</a:t>
            </a:r>
          </a:p>
        </p:txBody>
      </p:sp>
    </p:spTree>
    <p:extLst>
      <p:ext uri="{BB962C8B-B14F-4D97-AF65-F5344CB8AC3E}">
        <p14:creationId xmlns:p14="http://schemas.microsoft.com/office/powerpoint/2010/main" val="321381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7807984"/>
              </p:ext>
            </p:extLst>
          </p:nvPr>
        </p:nvGraphicFramePr>
        <p:xfrm>
          <a:off x="2027620" y="2079645"/>
          <a:ext cx="5285712" cy="987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</a:tblGrid>
              <a:tr h="33762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1377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E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\0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01080" y="2479127"/>
            <a:ext cx="8819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str1</a:t>
            </a:r>
            <a:endParaRPr lang="en-US" sz="3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01080" y="4769815"/>
            <a:ext cx="534389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 How many times should the loop run?</a:t>
            </a:r>
          </a:p>
          <a:p>
            <a:endParaRPr lang="en-US" sz="2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</a:t>
            </a:r>
            <a:r>
              <a:rPr lang="en-US" sz="2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len1 times?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01080" y="3624471"/>
            <a:ext cx="391645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int len1 = </a:t>
            </a:r>
            <a:r>
              <a:rPr lang="en-US" sz="2200" dirty="0" err="1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strlen</a:t>
            </a:r>
            <a:r>
              <a:rPr lang="en-US" sz="2200" dirty="0" smtClean="0">
                <a:latin typeface="Consolas" panose="020B0609020204030204" pitchFamily="49" charset="0"/>
                <a:ea typeface="Open Sans" panose="020B0606030504020204" pitchFamily="34" charset="0"/>
                <a:cs typeface="Consolas" panose="020B0609020204030204" pitchFamily="49" charset="0"/>
              </a:rPr>
              <a:t>(str1);</a:t>
            </a:r>
            <a:endParaRPr lang="en-US" sz="2200" dirty="0">
              <a:latin typeface="Consolas" panose="020B0609020204030204" pitchFamily="49" charset="0"/>
              <a:ea typeface="Open Sans" panose="020B0606030504020204" pitchFamily="34" charset="0"/>
              <a:cs typeface="Consolas" panose="020B0609020204030204" pitchFamily="49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4: Reversing a string</a:t>
            </a:r>
          </a:p>
        </p:txBody>
      </p:sp>
    </p:spTree>
    <p:extLst>
      <p:ext uri="{BB962C8B-B14F-4D97-AF65-F5344CB8AC3E}">
        <p14:creationId xmlns:p14="http://schemas.microsoft.com/office/powerpoint/2010/main" val="363634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26956" y="1749237"/>
            <a:ext cx="3898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Ubuntu" panose="020B0504030602030204" pitchFamily="34" charset="0"/>
              </a:rPr>
              <a:t>We can also use the library function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6938" y="2229479"/>
            <a:ext cx="5393861" cy="4042734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4: Reversing a string</a:t>
            </a:r>
          </a:p>
        </p:txBody>
      </p:sp>
    </p:spTree>
    <p:extLst>
      <p:ext uri="{BB962C8B-B14F-4D97-AF65-F5344CB8AC3E}">
        <p14:creationId xmlns:p14="http://schemas.microsoft.com/office/powerpoint/2010/main" val="36124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6645992"/>
              </p:ext>
            </p:extLst>
          </p:nvPr>
        </p:nvGraphicFramePr>
        <p:xfrm>
          <a:off x="2027620" y="2365393"/>
          <a:ext cx="5285712" cy="987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</a:tblGrid>
              <a:tr h="33762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1377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E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\0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01080" y="2764875"/>
            <a:ext cx="8819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str1</a:t>
            </a:r>
            <a:endParaRPr lang="en-US" sz="3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295456"/>
              </p:ext>
            </p:extLst>
          </p:nvPr>
        </p:nvGraphicFramePr>
        <p:xfrm>
          <a:off x="2027620" y="3826088"/>
          <a:ext cx="5285712" cy="987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</a:tblGrid>
              <a:tr h="33762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1377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\0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01080" y="4225570"/>
            <a:ext cx="8819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str2</a:t>
            </a:r>
            <a:endParaRPr lang="en-US" sz="3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Task 5: Checking is two strings are </a:t>
            </a:r>
            <a:r>
              <a:rPr lang="en-US" dirty="0" smtClean="0"/>
              <a:t>equal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47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3129064"/>
              </p:ext>
            </p:extLst>
          </p:nvPr>
        </p:nvGraphicFramePr>
        <p:xfrm>
          <a:off x="2027620" y="2365388"/>
          <a:ext cx="5285712" cy="987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</a:tblGrid>
              <a:tr h="33762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1377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E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\0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01080" y="2764870"/>
            <a:ext cx="8819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str1</a:t>
            </a:r>
            <a:endParaRPr lang="en-US" sz="3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1615192"/>
              </p:ext>
            </p:extLst>
          </p:nvPr>
        </p:nvGraphicFramePr>
        <p:xfrm>
          <a:off x="2027620" y="3826083"/>
          <a:ext cx="5285712" cy="987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</a:tblGrid>
              <a:tr h="33762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1377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\0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01080" y="4225565"/>
            <a:ext cx="8819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str2</a:t>
            </a:r>
            <a:endParaRPr lang="en-US" sz="3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Up-Down Arrow 1"/>
          <p:cNvSpPr/>
          <p:nvPr/>
        </p:nvSpPr>
        <p:spPr>
          <a:xfrm>
            <a:off x="2278966" y="3448565"/>
            <a:ext cx="154744" cy="393896"/>
          </a:xfrm>
          <a:prstGeom prst="up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5: Checking is two strings are equal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0296851"/>
              </p:ext>
            </p:extLst>
          </p:nvPr>
        </p:nvGraphicFramePr>
        <p:xfrm>
          <a:off x="2027620" y="2365393"/>
          <a:ext cx="5285712" cy="987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</a:tblGrid>
              <a:tr h="33762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1377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E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\0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001080" y="2764875"/>
            <a:ext cx="8819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str1</a:t>
            </a:r>
            <a:endParaRPr lang="en-US" sz="3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1313739"/>
              </p:ext>
            </p:extLst>
          </p:nvPr>
        </p:nvGraphicFramePr>
        <p:xfrm>
          <a:off x="2027620" y="3826088"/>
          <a:ext cx="5285712" cy="987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</a:tblGrid>
              <a:tr h="33762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1377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\0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001080" y="4225570"/>
            <a:ext cx="8819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str2</a:t>
            </a:r>
            <a:endParaRPr lang="en-US" sz="3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43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3129064"/>
              </p:ext>
            </p:extLst>
          </p:nvPr>
        </p:nvGraphicFramePr>
        <p:xfrm>
          <a:off x="2027620" y="2365388"/>
          <a:ext cx="5285712" cy="987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</a:tblGrid>
              <a:tr h="33762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1377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E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\0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01080" y="2764870"/>
            <a:ext cx="8819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str1</a:t>
            </a:r>
            <a:endParaRPr lang="en-US" sz="3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1615192"/>
              </p:ext>
            </p:extLst>
          </p:nvPr>
        </p:nvGraphicFramePr>
        <p:xfrm>
          <a:off x="2027620" y="3826083"/>
          <a:ext cx="5285712" cy="987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</a:tblGrid>
              <a:tr h="33762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1377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\0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01080" y="4225565"/>
            <a:ext cx="8819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str2</a:t>
            </a:r>
            <a:endParaRPr lang="en-US" sz="3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Up-Down Arrow 1"/>
          <p:cNvSpPr/>
          <p:nvPr/>
        </p:nvSpPr>
        <p:spPr>
          <a:xfrm>
            <a:off x="2936191" y="3432190"/>
            <a:ext cx="154744" cy="393896"/>
          </a:xfrm>
          <a:prstGeom prst="up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5: Checking is two strings are equal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6758330"/>
              </p:ext>
            </p:extLst>
          </p:nvPr>
        </p:nvGraphicFramePr>
        <p:xfrm>
          <a:off x="2027620" y="2365393"/>
          <a:ext cx="5285712" cy="987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</a:tblGrid>
              <a:tr h="33762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1377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E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\0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001080" y="2764875"/>
            <a:ext cx="8819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str1</a:t>
            </a:r>
            <a:endParaRPr lang="en-US" sz="3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317501"/>
              </p:ext>
            </p:extLst>
          </p:nvPr>
        </p:nvGraphicFramePr>
        <p:xfrm>
          <a:off x="2027620" y="3826088"/>
          <a:ext cx="5285712" cy="987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</a:tblGrid>
              <a:tr h="33762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1377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\0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001080" y="4225570"/>
            <a:ext cx="8819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str2</a:t>
            </a:r>
            <a:endParaRPr lang="en-US" sz="3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63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3129064"/>
              </p:ext>
            </p:extLst>
          </p:nvPr>
        </p:nvGraphicFramePr>
        <p:xfrm>
          <a:off x="2027620" y="2365388"/>
          <a:ext cx="5285712" cy="987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</a:tblGrid>
              <a:tr h="33762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1377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E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\0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01080" y="2764870"/>
            <a:ext cx="8819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str1</a:t>
            </a:r>
            <a:endParaRPr lang="en-US" sz="3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1615192"/>
              </p:ext>
            </p:extLst>
          </p:nvPr>
        </p:nvGraphicFramePr>
        <p:xfrm>
          <a:off x="2027620" y="3826083"/>
          <a:ext cx="5285712" cy="987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</a:tblGrid>
              <a:tr h="33762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1377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\0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01080" y="4225565"/>
            <a:ext cx="8819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str2</a:t>
            </a:r>
            <a:endParaRPr lang="en-US" sz="3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Up-Down Arrow 1"/>
          <p:cNvSpPr/>
          <p:nvPr/>
        </p:nvSpPr>
        <p:spPr>
          <a:xfrm>
            <a:off x="3579129" y="3432190"/>
            <a:ext cx="154744" cy="393896"/>
          </a:xfrm>
          <a:prstGeom prst="up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5: Checking is two strings are equal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820908"/>
              </p:ext>
            </p:extLst>
          </p:nvPr>
        </p:nvGraphicFramePr>
        <p:xfrm>
          <a:off x="2027620" y="2365393"/>
          <a:ext cx="5285712" cy="987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</a:tblGrid>
              <a:tr h="33762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1377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kern="120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C</a:t>
                      </a:r>
                      <a:endParaRPr lang="en-US" sz="3200" b="0" kern="12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E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\0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001080" y="2764875"/>
            <a:ext cx="8819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str1</a:t>
            </a:r>
            <a:endParaRPr lang="en-US" sz="3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5791291"/>
              </p:ext>
            </p:extLst>
          </p:nvPr>
        </p:nvGraphicFramePr>
        <p:xfrm>
          <a:off x="2027620" y="3826088"/>
          <a:ext cx="5285712" cy="987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</a:tblGrid>
              <a:tr h="33762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1377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\0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001080" y="4225570"/>
            <a:ext cx="8819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str2</a:t>
            </a:r>
            <a:endParaRPr lang="en-US" sz="3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88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3129064"/>
              </p:ext>
            </p:extLst>
          </p:nvPr>
        </p:nvGraphicFramePr>
        <p:xfrm>
          <a:off x="2027620" y="2365388"/>
          <a:ext cx="5285712" cy="987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</a:tblGrid>
              <a:tr h="33762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1377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E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\0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01080" y="2764870"/>
            <a:ext cx="8819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str1</a:t>
            </a:r>
            <a:endParaRPr lang="en-US" sz="3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1615192"/>
              </p:ext>
            </p:extLst>
          </p:nvPr>
        </p:nvGraphicFramePr>
        <p:xfrm>
          <a:off x="2027620" y="3826083"/>
          <a:ext cx="5285712" cy="987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</a:tblGrid>
              <a:tr h="33762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1377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\0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01080" y="4225565"/>
            <a:ext cx="8819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str2</a:t>
            </a:r>
            <a:endParaRPr lang="en-US" sz="3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Up-Down Arrow 1"/>
          <p:cNvSpPr/>
          <p:nvPr/>
        </p:nvSpPr>
        <p:spPr>
          <a:xfrm>
            <a:off x="4236353" y="3432185"/>
            <a:ext cx="154744" cy="393896"/>
          </a:xfrm>
          <a:prstGeom prst="up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5: Checking is two strings are equal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8604903"/>
              </p:ext>
            </p:extLst>
          </p:nvPr>
        </p:nvGraphicFramePr>
        <p:xfrm>
          <a:off x="2027620" y="2365393"/>
          <a:ext cx="5285712" cy="987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</a:tblGrid>
              <a:tr h="33762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1377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E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\0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001080" y="2764875"/>
            <a:ext cx="8819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str1</a:t>
            </a:r>
            <a:endParaRPr lang="en-US" sz="3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6198942"/>
              </p:ext>
            </p:extLst>
          </p:nvPr>
        </p:nvGraphicFramePr>
        <p:xfrm>
          <a:off x="2027620" y="3826088"/>
          <a:ext cx="5285712" cy="987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</a:tblGrid>
              <a:tr h="33762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1377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\0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001080" y="4225570"/>
            <a:ext cx="8819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str2</a:t>
            </a:r>
            <a:endParaRPr lang="en-US" sz="3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7" name="&quot;No&quot; Symbol 16"/>
          <p:cNvSpPr/>
          <p:nvPr/>
        </p:nvSpPr>
        <p:spPr>
          <a:xfrm>
            <a:off x="4468250" y="3502523"/>
            <a:ext cx="253220" cy="253220"/>
          </a:xfrm>
          <a:prstGeom prst="noSmoking">
            <a:avLst/>
          </a:prstGeom>
          <a:solidFill>
            <a:srgbClr val="FF0000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21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3129064"/>
              </p:ext>
            </p:extLst>
          </p:nvPr>
        </p:nvGraphicFramePr>
        <p:xfrm>
          <a:off x="2027620" y="2365388"/>
          <a:ext cx="5285712" cy="987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</a:tblGrid>
              <a:tr h="33762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1377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E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\0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01080" y="2764870"/>
            <a:ext cx="8819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str1</a:t>
            </a:r>
            <a:endParaRPr lang="en-US" sz="3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5995817"/>
              </p:ext>
            </p:extLst>
          </p:nvPr>
        </p:nvGraphicFramePr>
        <p:xfrm>
          <a:off x="2027620" y="3826083"/>
          <a:ext cx="5285712" cy="987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</a:tblGrid>
              <a:tr h="33762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1377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E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\0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01080" y="4225565"/>
            <a:ext cx="8819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str2</a:t>
            </a:r>
            <a:endParaRPr lang="en-US" sz="3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Up-Down Arrow 1"/>
          <p:cNvSpPr/>
          <p:nvPr/>
        </p:nvSpPr>
        <p:spPr>
          <a:xfrm>
            <a:off x="2278966" y="3448565"/>
            <a:ext cx="154744" cy="393896"/>
          </a:xfrm>
          <a:prstGeom prst="up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5: Checking is two strings are equal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0296851"/>
              </p:ext>
            </p:extLst>
          </p:nvPr>
        </p:nvGraphicFramePr>
        <p:xfrm>
          <a:off x="2027620" y="2365393"/>
          <a:ext cx="5285712" cy="987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</a:tblGrid>
              <a:tr h="33762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1377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E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\0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001080" y="2764875"/>
            <a:ext cx="8819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str1</a:t>
            </a:r>
            <a:endParaRPr lang="en-US" sz="3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01080" y="4225570"/>
            <a:ext cx="8819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str2</a:t>
            </a:r>
            <a:endParaRPr lang="en-US" sz="3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85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822960" y="1889899"/>
            <a:ext cx="2223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Ubuntu" panose="020B0504030602030204" pitchFamily="34" charset="0"/>
              </a:rPr>
              <a:t>Why null character?</a:t>
            </a:r>
            <a:endParaRPr lang="en-US" dirty="0">
              <a:latin typeface="Ubuntu" panose="020B0504030602030204" pitchFamily="34" charset="0"/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868917"/>
              </p:ext>
            </p:extLst>
          </p:nvPr>
        </p:nvGraphicFramePr>
        <p:xfrm>
          <a:off x="2087890" y="2539725"/>
          <a:ext cx="5285712" cy="8558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0952"/>
                <a:gridCol w="880952"/>
                <a:gridCol w="880952"/>
                <a:gridCol w="880952"/>
                <a:gridCol w="880952"/>
                <a:gridCol w="880952"/>
              </a:tblGrid>
              <a:tr h="855870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H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e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\0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23566" y="3828627"/>
            <a:ext cx="2829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Ubuntu" panose="020B0504030602030204" pitchFamily="34" charset="0"/>
              </a:rPr>
              <a:t>To mark the end of string</a:t>
            </a:r>
            <a:endParaRPr lang="en-US" dirty="0">
              <a:latin typeface="Ubuntu" panose="020B0504030602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430" y="4854984"/>
            <a:ext cx="3652513" cy="50965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70479" y="5364637"/>
            <a:ext cx="5484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Ubuntu" panose="020B0504030602030204" pitchFamily="34" charset="0"/>
              </a:rPr>
              <a:t>[C compiler automatically adds null character here]</a:t>
            </a:r>
            <a:endParaRPr lang="en-US" dirty="0">
              <a:latin typeface="Ubuntu" panose="020B05040306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62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2027620" y="2365388"/>
          <a:ext cx="5285712" cy="987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</a:tblGrid>
              <a:tr h="33762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1377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E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\0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01080" y="2764870"/>
            <a:ext cx="8819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str1</a:t>
            </a:r>
            <a:endParaRPr lang="en-US" sz="3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2828781"/>
              </p:ext>
            </p:extLst>
          </p:nvPr>
        </p:nvGraphicFramePr>
        <p:xfrm>
          <a:off x="2027620" y="3826083"/>
          <a:ext cx="5285712" cy="987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</a:tblGrid>
              <a:tr h="33762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1377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E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\0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01080" y="4225565"/>
            <a:ext cx="8819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str2</a:t>
            </a:r>
            <a:endParaRPr lang="en-US" sz="3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Up-Down Arrow 1"/>
          <p:cNvSpPr/>
          <p:nvPr/>
        </p:nvSpPr>
        <p:spPr>
          <a:xfrm>
            <a:off x="2936191" y="3432190"/>
            <a:ext cx="154744" cy="393896"/>
          </a:xfrm>
          <a:prstGeom prst="up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5: Checking is two strings are equal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2027620" y="2365393"/>
          <a:ext cx="5285712" cy="987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</a:tblGrid>
              <a:tr h="33762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1377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E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\0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001080" y="2764875"/>
            <a:ext cx="8819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str1</a:t>
            </a:r>
            <a:endParaRPr lang="en-US" sz="3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01080" y="4225570"/>
            <a:ext cx="8819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str2</a:t>
            </a:r>
            <a:endParaRPr lang="en-US" sz="3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09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2027620" y="2365388"/>
          <a:ext cx="5285712" cy="987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</a:tblGrid>
              <a:tr h="33762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1377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E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\0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01080" y="2764870"/>
            <a:ext cx="8819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str1</a:t>
            </a:r>
            <a:endParaRPr lang="en-US" sz="3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01080" y="4225565"/>
            <a:ext cx="8819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str2</a:t>
            </a:r>
            <a:endParaRPr lang="en-US" sz="3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Up-Down Arrow 1"/>
          <p:cNvSpPr/>
          <p:nvPr/>
        </p:nvSpPr>
        <p:spPr>
          <a:xfrm>
            <a:off x="3579129" y="3432190"/>
            <a:ext cx="154744" cy="393896"/>
          </a:xfrm>
          <a:prstGeom prst="up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5: Checking is two strings are equal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2027620" y="2365393"/>
          <a:ext cx="5285712" cy="987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</a:tblGrid>
              <a:tr h="33762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1377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kern="120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C</a:t>
                      </a:r>
                      <a:endParaRPr lang="en-US" sz="3200" b="0" kern="12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E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\0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001080" y="2764875"/>
            <a:ext cx="8819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str1</a:t>
            </a:r>
            <a:endParaRPr lang="en-US" sz="3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504900"/>
              </p:ext>
            </p:extLst>
          </p:nvPr>
        </p:nvGraphicFramePr>
        <p:xfrm>
          <a:off x="2027620" y="3792426"/>
          <a:ext cx="5285712" cy="987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</a:tblGrid>
              <a:tr h="33762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1377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E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\0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001080" y="4225570"/>
            <a:ext cx="8819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str2</a:t>
            </a:r>
            <a:endParaRPr lang="en-US" sz="3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98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2027620" y="2365388"/>
          <a:ext cx="5285712" cy="987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</a:tblGrid>
              <a:tr h="33762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1377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E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\0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01080" y="2764870"/>
            <a:ext cx="8819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str1</a:t>
            </a:r>
            <a:endParaRPr lang="en-US" sz="3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5385433"/>
              </p:ext>
            </p:extLst>
          </p:nvPr>
        </p:nvGraphicFramePr>
        <p:xfrm>
          <a:off x="2027620" y="3826083"/>
          <a:ext cx="5285712" cy="987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</a:tblGrid>
              <a:tr h="33762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1377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E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\0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01080" y="4225565"/>
            <a:ext cx="8819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str2</a:t>
            </a:r>
            <a:endParaRPr lang="en-US" sz="3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Up-Down Arrow 1"/>
          <p:cNvSpPr/>
          <p:nvPr/>
        </p:nvSpPr>
        <p:spPr>
          <a:xfrm>
            <a:off x="4236353" y="3432185"/>
            <a:ext cx="154744" cy="393896"/>
          </a:xfrm>
          <a:prstGeom prst="up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5: Checking is two strings are equal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2027620" y="2365393"/>
          <a:ext cx="5285712" cy="987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</a:tblGrid>
              <a:tr h="33762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1377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E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\0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001080" y="2764875"/>
            <a:ext cx="8819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str1</a:t>
            </a:r>
            <a:endParaRPr lang="en-US" sz="3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4663313"/>
              </p:ext>
            </p:extLst>
          </p:nvPr>
        </p:nvGraphicFramePr>
        <p:xfrm>
          <a:off x="2027620" y="3838703"/>
          <a:ext cx="5285712" cy="987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</a:tblGrid>
              <a:tr h="33762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1377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\0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001080" y="4225570"/>
            <a:ext cx="8819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str2</a:t>
            </a:r>
            <a:endParaRPr lang="en-US" sz="3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83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2027620" y="2365388"/>
          <a:ext cx="5285712" cy="987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</a:tblGrid>
              <a:tr h="33762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1377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E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\0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01080" y="2764870"/>
            <a:ext cx="8819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str1</a:t>
            </a:r>
            <a:endParaRPr lang="en-US" sz="3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5385433"/>
              </p:ext>
            </p:extLst>
          </p:nvPr>
        </p:nvGraphicFramePr>
        <p:xfrm>
          <a:off x="2027620" y="3826083"/>
          <a:ext cx="5285712" cy="987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</a:tblGrid>
              <a:tr h="33762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1377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E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\0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01080" y="4225565"/>
            <a:ext cx="8819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str2</a:t>
            </a:r>
            <a:endParaRPr lang="en-US" sz="3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Up-Down Arrow 1"/>
          <p:cNvSpPr/>
          <p:nvPr/>
        </p:nvSpPr>
        <p:spPr>
          <a:xfrm>
            <a:off x="4922153" y="3432182"/>
            <a:ext cx="154744" cy="393896"/>
          </a:xfrm>
          <a:prstGeom prst="up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5: Checking is two strings are equal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256840"/>
              </p:ext>
            </p:extLst>
          </p:nvPr>
        </p:nvGraphicFramePr>
        <p:xfrm>
          <a:off x="2027620" y="2365393"/>
          <a:ext cx="5285712" cy="987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</a:tblGrid>
              <a:tr h="33762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1377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E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\0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001080" y="2764875"/>
            <a:ext cx="8819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str1</a:t>
            </a:r>
            <a:endParaRPr lang="en-US" sz="3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6284071"/>
              </p:ext>
            </p:extLst>
          </p:nvPr>
        </p:nvGraphicFramePr>
        <p:xfrm>
          <a:off x="2027620" y="3838703"/>
          <a:ext cx="5285712" cy="987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</a:tblGrid>
              <a:tr h="33762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1377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E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\0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001080" y="4225570"/>
            <a:ext cx="8819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str2</a:t>
            </a:r>
            <a:endParaRPr lang="en-US" sz="3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266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2027620" y="2365388"/>
          <a:ext cx="5285712" cy="987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</a:tblGrid>
              <a:tr h="33762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1377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E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\0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01080" y="2764870"/>
            <a:ext cx="8819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str1</a:t>
            </a:r>
            <a:endParaRPr lang="en-US" sz="3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5385433"/>
              </p:ext>
            </p:extLst>
          </p:nvPr>
        </p:nvGraphicFramePr>
        <p:xfrm>
          <a:off x="2027620" y="3826083"/>
          <a:ext cx="5285712" cy="987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</a:tblGrid>
              <a:tr h="33762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1377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E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\0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01080" y="4225565"/>
            <a:ext cx="8819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str2</a:t>
            </a:r>
            <a:endParaRPr lang="en-US" sz="3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Up-Down Arrow 1"/>
          <p:cNvSpPr/>
          <p:nvPr/>
        </p:nvSpPr>
        <p:spPr>
          <a:xfrm>
            <a:off x="5579379" y="3444807"/>
            <a:ext cx="154744" cy="393896"/>
          </a:xfrm>
          <a:prstGeom prst="up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5: Checking is two strings are equal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1623725"/>
              </p:ext>
            </p:extLst>
          </p:nvPr>
        </p:nvGraphicFramePr>
        <p:xfrm>
          <a:off x="2027620" y="2365393"/>
          <a:ext cx="5285712" cy="987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</a:tblGrid>
              <a:tr h="33762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1377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E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\0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001080" y="2764875"/>
            <a:ext cx="8819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str1</a:t>
            </a:r>
            <a:endParaRPr lang="en-US" sz="3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6300715"/>
              </p:ext>
            </p:extLst>
          </p:nvPr>
        </p:nvGraphicFramePr>
        <p:xfrm>
          <a:off x="2027620" y="3838703"/>
          <a:ext cx="5285712" cy="987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</a:tblGrid>
              <a:tr h="33762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1377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E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\0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001080" y="4225570"/>
            <a:ext cx="8819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str2</a:t>
            </a:r>
            <a:endParaRPr lang="en-US" sz="3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96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2831532"/>
              </p:ext>
            </p:extLst>
          </p:nvPr>
        </p:nvGraphicFramePr>
        <p:xfrm>
          <a:off x="2027620" y="2379675"/>
          <a:ext cx="5285712" cy="987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</a:tblGrid>
              <a:tr h="33762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1377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E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\0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01080" y="2779157"/>
            <a:ext cx="8819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str1</a:t>
            </a:r>
            <a:endParaRPr lang="en-US" sz="3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455985"/>
              </p:ext>
            </p:extLst>
          </p:nvPr>
        </p:nvGraphicFramePr>
        <p:xfrm>
          <a:off x="2027620" y="3840370"/>
          <a:ext cx="5285712" cy="987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  <a:gridCol w="660714"/>
              </a:tblGrid>
              <a:tr h="33762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1377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E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\0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01080" y="4239852"/>
            <a:ext cx="8819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str2</a:t>
            </a:r>
            <a:endParaRPr lang="en-US" sz="3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Task 5: Checking is two strings are </a:t>
            </a:r>
            <a:r>
              <a:rPr lang="en-US" dirty="0" smtClean="0"/>
              <a:t>equal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75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6438" y="2110448"/>
            <a:ext cx="4867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Ubuntu" panose="020B0504030602030204" pitchFamily="34" charset="0"/>
              </a:rPr>
              <a:t>As usual, we can also use the library function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58788" b="8437"/>
          <a:stretch/>
        </p:blipFill>
        <p:spPr>
          <a:xfrm>
            <a:off x="326438" y="2664446"/>
            <a:ext cx="8277967" cy="2404266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2883658" y="2837920"/>
            <a:ext cx="4192172" cy="520505"/>
          </a:xfrm>
          <a:prstGeom prst="roundRect">
            <a:avLst/>
          </a:prstGeom>
          <a:solidFill>
            <a:srgbClr val="FF0000">
              <a:alpha val="20000"/>
            </a:srgb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Task 5: Checking is two strings are </a:t>
            </a:r>
            <a:r>
              <a:rPr lang="en-US" dirty="0" smtClean="0"/>
              <a:t>equal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99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6438" y="2124740"/>
            <a:ext cx="4867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Ubuntu" panose="020B0504030602030204" pitchFamily="34" charset="0"/>
              </a:rPr>
              <a:t>As usual, we can also use the library function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8802" t="59939" b="31784"/>
          <a:stretch/>
        </p:blipFill>
        <p:spPr>
          <a:xfrm>
            <a:off x="326438" y="2675355"/>
            <a:ext cx="7549328" cy="60717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26438" y="3359780"/>
            <a:ext cx="5387926" cy="752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sz="2500" b="0" i="0" dirty="0" smtClean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 &lt; 0 means </a:t>
            </a:r>
            <a:r>
              <a:rPr lang="en-US" sz="2500" b="0" i="0" dirty="0" smtClean="0">
                <a:solidFill>
                  <a:srgbClr val="FF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str1 is less than str2</a:t>
            </a:r>
            <a:endParaRPr lang="en-US" sz="2500" b="0" i="0" dirty="0">
              <a:solidFill>
                <a:srgbClr val="FF0000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444553" y="4111974"/>
            <a:ext cx="3375890" cy="1823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500" b="0" i="0" dirty="0" smtClean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Which means,</a:t>
            </a:r>
          </a:p>
          <a:p>
            <a:pPr algn="just">
              <a:lnSpc>
                <a:spcPct val="150000"/>
              </a:lnSpc>
            </a:pPr>
            <a:r>
              <a:rPr lang="en-US" sz="2500" dirty="0" smtClean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 dictionary, str1 comes before str2</a:t>
            </a:r>
            <a:endParaRPr lang="en-US" sz="2500" b="0" i="0" dirty="0">
              <a:solidFill>
                <a:srgbClr val="FF0000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Task 5: Checking is two strings are </a:t>
            </a:r>
            <a:r>
              <a:rPr lang="en-US" dirty="0" smtClean="0"/>
              <a:t>equal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43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6438" y="1724693"/>
            <a:ext cx="4867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Ubuntu" panose="020B0504030602030204" pitchFamily="34" charset="0"/>
              </a:rPr>
              <a:t>As usual, we can also use the library function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8802" t="59939" b="31784"/>
          <a:stretch/>
        </p:blipFill>
        <p:spPr>
          <a:xfrm>
            <a:off x="326438" y="2275308"/>
            <a:ext cx="7549328" cy="60717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26438" y="2745416"/>
            <a:ext cx="5387926" cy="752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sz="2500" b="0" i="0" dirty="0" smtClean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 &lt; 0 means </a:t>
            </a:r>
            <a:r>
              <a:rPr lang="en-US" sz="2500" b="0" i="0" dirty="0" smtClean="0">
                <a:solidFill>
                  <a:srgbClr val="FF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str1 is less than str2</a:t>
            </a:r>
            <a:endParaRPr lang="en-US" sz="2500" b="0" i="0" dirty="0">
              <a:solidFill>
                <a:srgbClr val="FF0000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9492451"/>
              </p:ext>
            </p:extLst>
          </p:nvPr>
        </p:nvGraphicFramePr>
        <p:xfrm>
          <a:off x="1636351" y="3761494"/>
          <a:ext cx="2642856" cy="987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714"/>
                <a:gridCol w="660714"/>
                <a:gridCol w="660714"/>
                <a:gridCol w="660714"/>
              </a:tblGrid>
              <a:tr h="33762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1377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\0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09811" y="4160976"/>
            <a:ext cx="8819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str1</a:t>
            </a:r>
            <a:endParaRPr lang="en-US" sz="3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8363880"/>
              </p:ext>
            </p:extLst>
          </p:nvPr>
        </p:nvGraphicFramePr>
        <p:xfrm>
          <a:off x="1636351" y="5222189"/>
          <a:ext cx="2642856" cy="987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714"/>
                <a:gridCol w="660714"/>
                <a:gridCol w="660714"/>
                <a:gridCol w="660714"/>
              </a:tblGrid>
              <a:tr h="33762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1377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\0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09811" y="5621671"/>
            <a:ext cx="8819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str2</a:t>
            </a:r>
            <a:endParaRPr lang="en-US" sz="3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444553" y="3037406"/>
            <a:ext cx="3375890" cy="29777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500" b="0" i="0" dirty="0" smtClean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Which means,</a:t>
            </a:r>
          </a:p>
          <a:p>
            <a:pPr algn="just">
              <a:lnSpc>
                <a:spcPct val="150000"/>
              </a:lnSpc>
            </a:pPr>
            <a:r>
              <a:rPr lang="en-US" sz="2500" dirty="0" smtClean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 dictionary, str1 comes before </a:t>
            </a:r>
            <a:r>
              <a:rPr lang="en-US" sz="2500" dirty="0" smtClean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str2</a:t>
            </a:r>
            <a:endParaRPr lang="en-US" sz="2500" b="0" i="0" dirty="0">
              <a:solidFill>
                <a:srgbClr val="000000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500" dirty="0" smtClean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*str1 appears before str2 in </a:t>
            </a:r>
            <a:r>
              <a:rPr lang="en-US" sz="2500" b="1" dirty="0" smtClean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lexicographic order.</a:t>
            </a:r>
            <a:endParaRPr lang="en-US" sz="2500" b="1" i="0" dirty="0">
              <a:solidFill>
                <a:srgbClr val="FF0000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Task 5: Checking is two strings are </a:t>
            </a:r>
            <a:r>
              <a:rPr lang="en-US" dirty="0" smtClean="0"/>
              <a:t>equal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70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6438" y="1996152"/>
            <a:ext cx="4867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Ubuntu" panose="020B0504030602030204" pitchFamily="34" charset="0"/>
              </a:rPr>
              <a:t>As usual, we can also use the library function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8802" t="59939" b="31784"/>
          <a:stretch/>
        </p:blipFill>
        <p:spPr>
          <a:xfrm>
            <a:off x="326438" y="2546767"/>
            <a:ext cx="7549328" cy="60717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26438" y="3231192"/>
            <a:ext cx="589148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sz="2500" b="0" i="0" dirty="0" smtClean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 &gt; 0 means </a:t>
            </a:r>
            <a:r>
              <a:rPr lang="en-US" sz="2500" b="0" i="0" dirty="0" smtClean="0">
                <a:solidFill>
                  <a:srgbClr val="FF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str1 is greater than str2</a:t>
            </a:r>
            <a:endParaRPr lang="en-US" sz="2500" b="0" i="0" dirty="0">
              <a:solidFill>
                <a:srgbClr val="FF0000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444553" y="3983386"/>
            <a:ext cx="337589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500" b="0" i="0" dirty="0" smtClean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Which means,</a:t>
            </a:r>
          </a:p>
          <a:p>
            <a:pPr algn="just">
              <a:lnSpc>
                <a:spcPct val="150000"/>
              </a:lnSpc>
            </a:pPr>
            <a:r>
              <a:rPr lang="en-US" sz="2500" dirty="0" smtClean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 dictionary, str1 comes </a:t>
            </a:r>
            <a:r>
              <a:rPr lang="en-US" sz="2500" u="sng" dirty="0" smtClean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after</a:t>
            </a:r>
            <a:r>
              <a:rPr lang="en-US" sz="2500" dirty="0" smtClean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str2</a:t>
            </a:r>
          </a:p>
          <a:p>
            <a:pPr>
              <a:lnSpc>
                <a:spcPct val="150000"/>
              </a:lnSpc>
            </a:pPr>
            <a:endParaRPr lang="en-US" sz="2500" b="1" i="0" dirty="0">
              <a:solidFill>
                <a:srgbClr val="FF0000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5: Checking is two strings are equal</a:t>
            </a:r>
          </a:p>
        </p:txBody>
      </p:sp>
    </p:spTree>
    <p:extLst>
      <p:ext uri="{BB962C8B-B14F-4D97-AF65-F5344CB8AC3E}">
        <p14:creationId xmlns:p14="http://schemas.microsoft.com/office/powerpoint/2010/main" val="201363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22960" y="1918474"/>
            <a:ext cx="6154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Ubuntu" panose="020B0504030602030204" pitchFamily="34" charset="0"/>
              </a:rPr>
              <a:t>Another more useful way of initialization (without length)</a:t>
            </a:r>
            <a:endParaRPr lang="en-US" dirty="0">
              <a:latin typeface="Ubuntu" panose="020B0504030602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13029" y="3157055"/>
            <a:ext cx="5128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Ubuntu" panose="020B0504030602030204" pitchFamily="34" charset="0"/>
              </a:rPr>
              <a:t>[C compiler automatically assigns required size]</a:t>
            </a:r>
            <a:endParaRPr lang="en-US" dirty="0">
              <a:latin typeface="Ubuntu" panose="020B0504030602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3754" y="2556819"/>
            <a:ext cx="3673757" cy="515889"/>
          </a:xfrm>
          <a:prstGeom prst="rect">
            <a:avLst/>
          </a:prstGeom>
        </p:spPr>
      </p:pic>
      <p:sp>
        <p:nvSpPr>
          <p:cNvPr id="11" name="Down Arrow 10"/>
          <p:cNvSpPr/>
          <p:nvPr/>
        </p:nvSpPr>
        <p:spPr>
          <a:xfrm flipV="1">
            <a:off x="2647656" y="3072708"/>
            <a:ext cx="251791" cy="2690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25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6438" y="1867578"/>
            <a:ext cx="4867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Ubuntu" panose="020B0504030602030204" pitchFamily="34" charset="0"/>
              </a:rPr>
              <a:t>As usual, we can also use the library function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8802" t="59939" b="31784"/>
          <a:stretch/>
        </p:blipFill>
        <p:spPr>
          <a:xfrm>
            <a:off x="326438" y="2289602"/>
            <a:ext cx="7549328" cy="60717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26438" y="2659696"/>
            <a:ext cx="589148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sz="2500" b="0" i="0" dirty="0" smtClean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 &gt; 0 means </a:t>
            </a:r>
            <a:r>
              <a:rPr lang="en-US" sz="2500" b="0" i="0" dirty="0" smtClean="0">
                <a:solidFill>
                  <a:srgbClr val="FF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str1 is greater than str2</a:t>
            </a:r>
            <a:endParaRPr lang="en-US" sz="2500" b="0" i="0" dirty="0">
              <a:solidFill>
                <a:srgbClr val="FF0000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19562"/>
              </p:ext>
            </p:extLst>
          </p:nvPr>
        </p:nvGraphicFramePr>
        <p:xfrm>
          <a:off x="1636351" y="3647197"/>
          <a:ext cx="2642856" cy="987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714"/>
                <a:gridCol w="660714"/>
                <a:gridCol w="660714"/>
                <a:gridCol w="660714"/>
              </a:tblGrid>
              <a:tr h="33762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1377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U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\0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09811" y="4046679"/>
            <a:ext cx="8819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str1</a:t>
            </a:r>
            <a:endParaRPr lang="en-US" sz="3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6540817"/>
              </p:ext>
            </p:extLst>
          </p:nvPr>
        </p:nvGraphicFramePr>
        <p:xfrm>
          <a:off x="1636351" y="5107892"/>
          <a:ext cx="2642856" cy="987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714"/>
                <a:gridCol w="660714"/>
                <a:gridCol w="660714"/>
                <a:gridCol w="660714"/>
              </a:tblGrid>
              <a:tr h="33762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1377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\0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09811" y="5507374"/>
            <a:ext cx="8819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str2</a:t>
            </a:r>
            <a:endParaRPr lang="en-US" sz="3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444553" y="3411890"/>
            <a:ext cx="337589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500" b="0" i="0" dirty="0" smtClean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Which means,</a:t>
            </a:r>
          </a:p>
          <a:p>
            <a:pPr algn="just">
              <a:lnSpc>
                <a:spcPct val="150000"/>
              </a:lnSpc>
            </a:pPr>
            <a:r>
              <a:rPr lang="en-US" sz="2500" dirty="0" smtClean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 dictionary, str1 comes </a:t>
            </a:r>
            <a:r>
              <a:rPr lang="en-US" sz="2500" u="sng" dirty="0" smtClean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after</a:t>
            </a:r>
            <a:r>
              <a:rPr lang="en-US" sz="2500" dirty="0" smtClean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str2</a:t>
            </a:r>
          </a:p>
          <a:p>
            <a:pPr>
              <a:lnSpc>
                <a:spcPct val="150000"/>
              </a:lnSpc>
            </a:pPr>
            <a:endParaRPr lang="en-US" sz="2500" b="1" i="0" dirty="0">
              <a:solidFill>
                <a:srgbClr val="FF0000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5: Checking is two strings are equal</a:t>
            </a:r>
          </a:p>
        </p:txBody>
      </p:sp>
    </p:spTree>
    <p:extLst>
      <p:ext uri="{BB962C8B-B14F-4D97-AF65-F5344CB8AC3E}">
        <p14:creationId xmlns:p14="http://schemas.microsoft.com/office/powerpoint/2010/main" val="342430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960" y="1853178"/>
            <a:ext cx="6886105" cy="3426599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690710"/>
              </p:ext>
            </p:extLst>
          </p:nvPr>
        </p:nvGraphicFramePr>
        <p:xfrm>
          <a:off x="2054087" y="5395594"/>
          <a:ext cx="5285712" cy="8558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0952"/>
                <a:gridCol w="880952"/>
                <a:gridCol w="880952"/>
                <a:gridCol w="880952"/>
                <a:gridCol w="880952"/>
                <a:gridCol w="880952"/>
              </a:tblGrid>
              <a:tr h="855870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H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e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\0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7369834"/>
              </p:ext>
            </p:extLst>
          </p:nvPr>
        </p:nvGraphicFramePr>
        <p:xfrm>
          <a:off x="2054087" y="5016529"/>
          <a:ext cx="527436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9061"/>
                <a:gridCol w="879061"/>
                <a:gridCol w="879061"/>
                <a:gridCol w="879061"/>
                <a:gridCol w="879061"/>
                <a:gridCol w="87906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Ubuntu" panose="020B0504030602030204" pitchFamily="34" charset="0"/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  <a:latin typeface="Ubuntu" panose="020B0504030602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Ubuntu" panose="020B050403060203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Ubuntu" panose="020B0504030602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Ubuntu" panose="020B0504030602030204" pitchFamily="34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Ubuntu" panose="020B0504030602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Ubuntu" panose="020B0504030602030204" pitchFamily="34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Ubuntu" panose="020B0504030602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Ubuntu" panose="020B0504030602030204" pitchFamily="34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Ubuntu" panose="020B0504030602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Ubuntu" panose="020B0504030602030204" pitchFamily="34" charset="0"/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  <a:latin typeface="Ubuntu" panose="020B0504030602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Accessing char by </a:t>
            </a:r>
            <a:r>
              <a:rPr lang="en-US" dirty="0"/>
              <a:t>char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64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9323" y="2048290"/>
            <a:ext cx="5041832" cy="4013231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word from </a:t>
            </a:r>
            <a:r>
              <a:rPr lang="en-US" dirty="0" smtClean="0"/>
              <a:t>user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23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506</TotalTime>
  <Words>2279</Words>
  <Application>Microsoft Office PowerPoint</Application>
  <PresentationFormat>On-screen Show (4:3)</PresentationFormat>
  <Paragraphs>1431</Paragraphs>
  <Slides>70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70</vt:i4>
      </vt:variant>
    </vt:vector>
  </HeadingPairs>
  <TitlesOfParts>
    <vt:vector size="76" baseType="lpstr">
      <vt:lpstr>Calibri</vt:lpstr>
      <vt:lpstr>Calibri Light</vt:lpstr>
      <vt:lpstr>Consolas</vt:lpstr>
      <vt:lpstr>Open Sans</vt:lpstr>
      <vt:lpstr>Ubuntu</vt:lpstr>
      <vt:lpstr>Retrospect</vt:lpstr>
      <vt:lpstr>String</vt:lpstr>
      <vt:lpstr>String</vt:lpstr>
      <vt:lpstr>String</vt:lpstr>
      <vt:lpstr>String</vt:lpstr>
      <vt:lpstr>String</vt:lpstr>
      <vt:lpstr>String</vt:lpstr>
      <vt:lpstr>String</vt:lpstr>
      <vt:lpstr>Accessing char by char</vt:lpstr>
      <vt:lpstr>Reading word from user</vt:lpstr>
      <vt:lpstr>Reading word from user</vt:lpstr>
      <vt:lpstr>Reading/writing line</vt:lpstr>
      <vt:lpstr>Finding the length of the string</vt:lpstr>
      <vt:lpstr>Finding the length of the string</vt:lpstr>
      <vt:lpstr>Finding the length of the string</vt:lpstr>
      <vt:lpstr>Finding the length of the string</vt:lpstr>
      <vt:lpstr>Finding the length of the string</vt:lpstr>
      <vt:lpstr>Finding the length of the string</vt:lpstr>
      <vt:lpstr>Finding the length of the string</vt:lpstr>
      <vt:lpstr>Finding the length of the string</vt:lpstr>
      <vt:lpstr>Task 1: Search a character in a string</vt:lpstr>
      <vt:lpstr>Task 2: Copying one String to another</vt:lpstr>
      <vt:lpstr>Task 2: Copying one String to another</vt:lpstr>
      <vt:lpstr>Task 3: Concatenation (joining)</vt:lpstr>
      <vt:lpstr>Task 3: Concatenation (joining)</vt:lpstr>
      <vt:lpstr>Task 3: Concatenation (joining)</vt:lpstr>
      <vt:lpstr>Task 3: Concatenation (joining)</vt:lpstr>
      <vt:lpstr>Task 3: Concatenation (joining)</vt:lpstr>
      <vt:lpstr>Task 3: Concatenation (joining)</vt:lpstr>
      <vt:lpstr>Task 3: Concatenation (joining)</vt:lpstr>
      <vt:lpstr>Task 3: Concatenation (joining)</vt:lpstr>
      <vt:lpstr>Task 3: Concatenation (joining)</vt:lpstr>
      <vt:lpstr>Task 3: Concatenation (joining)</vt:lpstr>
      <vt:lpstr>Task 3: Concatenation (joining)</vt:lpstr>
      <vt:lpstr>Task 3: Concatenation (joining)</vt:lpstr>
      <vt:lpstr>Task 3: Concatenation (joining)</vt:lpstr>
      <vt:lpstr>Task 3: Concatenation (joining)</vt:lpstr>
      <vt:lpstr>Task 3: Concatenation (joining)</vt:lpstr>
      <vt:lpstr>Task 3: Concatenation (joining)</vt:lpstr>
      <vt:lpstr>Task 3: Concatenation (joining)</vt:lpstr>
      <vt:lpstr>Task 3: Concatenation (joining)</vt:lpstr>
      <vt:lpstr>Task 3: Concatenation (joining)</vt:lpstr>
      <vt:lpstr>Task 3: Concatenation (joining)</vt:lpstr>
      <vt:lpstr>Task 3: Concatenation (joining)</vt:lpstr>
      <vt:lpstr>Task 4: Reversing a string</vt:lpstr>
      <vt:lpstr>Task 4: Reversing a string</vt:lpstr>
      <vt:lpstr>Task 4: Reversing a string</vt:lpstr>
      <vt:lpstr>Task 4: Reversing a string</vt:lpstr>
      <vt:lpstr>Task 4: Reversing a string</vt:lpstr>
      <vt:lpstr>Task 4: Reversing a string</vt:lpstr>
      <vt:lpstr>Task 4: Reversing a string</vt:lpstr>
      <vt:lpstr>Task 4: Reversing a string</vt:lpstr>
      <vt:lpstr>Task 4: Reversing a string</vt:lpstr>
      <vt:lpstr>Task 4: Reversing a string</vt:lpstr>
      <vt:lpstr>Task 5: Checking is two strings are equal</vt:lpstr>
      <vt:lpstr>Task 5: Checking is two strings are equal</vt:lpstr>
      <vt:lpstr>Task 5: Checking is two strings are equal</vt:lpstr>
      <vt:lpstr>Task 5: Checking is two strings are equal</vt:lpstr>
      <vt:lpstr>Task 5: Checking is two strings are equal</vt:lpstr>
      <vt:lpstr>Task 5: Checking is two strings are equal</vt:lpstr>
      <vt:lpstr>Task 5: Checking is two strings are equal</vt:lpstr>
      <vt:lpstr>Task 5: Checking is two strings are equal</vt:lpstr>
      <vt:lpstr>Task 5: Checking is two strings are equal</vt:lpstr>
      <vt:lpstr>Task 5: Checking is two strings are equal</vt:lpstr>
      <vt:lpstr>Task 5: Checking is two strings are equal</vt:lpstr>
      <vt:lpstr>Task 5: Checking is two strings are equal</vt:lpstr>
      <vt:lpstr>Task 5: Checking is two strings are equal</vt:lpstr>
      <vt:lpstr>Task 5: Checking is two strings are equal</vt:lpstr>
      <vt:lpstr>Task 5: Checking is two strings are equal</vt:lpstr>
      <vt:lpstr>Task 5: Checking is two strings are equal</vt:lpstr>
      <vt:lpstr>Task 5: Checking is two strings are equal</vt:lpstr>
    </vt:vector>
  </TitlesOfParts>
  <Company>Onix Corp.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Anik</dc:creator>
  <cp:lastModifiedBy>Windows User</cp:lastModifiedBy>
  <cp:revision>52</cp:revision>
  <dcterms:created xsi:type="dcterms:W3CDTF">2017-08-23T22:49:27Z</dcterms:created>
  <dcterms:modified xsi:type="dcterms:W3CDTF">2019-04-01T19:41:30Z</dcterms:modified>
</cp:coreProperties>
</file>