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2"/>
  </p:notesMasterIdLst>
  <p:sldIdLst>
    <p:sldId id="256" r:id="rId2"/>
    <p:sldId id="257" r:id="rId3"/>
    <p:sldId id="294" r:id="rId4"/>
    <p:sldId id="295" r:id="rId5"/>
    <p:sldId id="296" r:id="rId6"/>
    <p:sldId id="293" r:id="rId7"/>
    <p:sldId id="259" r:id="rId8"/>
    <p:sldId id="260" r:id="rId9"/>
    <p:sldId id="261" r:id="rId10"/>
    <p:sldId id="262" r:id="rId11"/>
    <p:sldId id="269" r:id="rId12"/>
    <p:sldId id="270" r:id="rId13"/>
    <p:sldId id="263" r:id="rId14"/>
    <p:sldId id="264" r:id="rId15"/>
    <p:sldId id="265" r:id="rId16"/>
    <p:sldId id="267" r:id="rId17"/>
    <p:sldId id="266" r:id="rId18"/>
    <p:sldId id="268" r:id="rId19"/>
    <p:sldId id="272" r:id="rId20"/>
    <p:sldId id="271" r:id="rId21"/>
    <p:sldId id="273" r:id="rId22"/>
    <p:sldId id="289" r:id="rId23"/>
    <p:sldId id="274" r:id="rId24"/>
    <p:sldId id="275" r:id="rId25"/>
    <p:sldId id="290" r:id="rId26"/>
    <p:sldId id="276" r:id="rId27"/>
    <p:sldId id="279" r:id="rId28"/>
    <p:sldId id="277" r:id="rId29"/>
    <p:sldId id="278" r:id="rId30"/>
    <p:sldId id="291" r:id="rId31"/>
    <p:sldId id="280" r:id="rId32"/>
    <p:sldId id="281" r:id="rId33"/>
    <p:sldId id="292" r:id="rId34"/>
    <p:sldId id="282" r:id="rId35"/>
    <p:sldId id="283" r:id="rId36"/>
    <p:sldId id="284" r:id="rId37"/>
    <p:sldId id="285" r:id="rId38"/>
    <p:sldId id="286" r:id="rId39"/>
    <p:sldId id="287" r:id="rId40"/>
    <p:sldId id="288" r:id="rId41"/>
  </p:sldIdLst>
  <p:sldSz cx="6858000" cy="5143500"/>
  <p:notesSz cx="6858000" cy="9144000"/>
  <p:embeddedFontLst>
    <p:embeddedFont>
      <p:font typeface="Ubuntu Condensed" panose="020B0604020202020204" charset="0"/>
      <p:regular r:id="rId43"/>
    </p:embeddedFont>
    <p:embeddedFont>
      <p:font typeface="Bree Serif" panose="020B0604020202020204" charset="0"/>
      <p:regular r:id="rId44"/>
    </p:embeddedFont>
    <p:embeddedFont>
      <p:font typeface="Consolas" panose="020B0609020204030204" pitchFamily="49" charset="0"/>
      <p:regular r:id="rId45"/>
      <p:bold r:id="rId46"/>
      <p:italic r:id="rId47"/>
      <p:boldItalic r:id="rId48"/>
    </p:embeddedFont>
    <p:embeddedFont>
      <p:font typeface="Ubuntu" panose="020B0604020202020204" charset="0"/>
      <p:regular r:id="rId49"/>
      <p:bold r:id="rId50"/>
      <p:italic r:id="rId51"/>
      <p:boldItalic r:id="rId52"/>
    </p:embeddedFont>
    <p:embeddedFont>
      <p:font typeface="Roboto" panose="020B0604020202020204" charset="0"/>
      <p:regular r:id="rId53"/>
      <p:bold r:id="rId54"/>
      <p:italic r:id="rId55"/>
      <p:boldItalic r:id="rId5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6C3881D-EA6F-4E67-BE94-CD74AF60E1D3}">
  <a:tblStyle styleId="{F6C3881D-EA6F-4E67-BE94-CD74AF60E1D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152" y="-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font" Target="fonts/font5.fntdata"/><Relationship Id="rId50" Type="http://schemas.openxmlformats.org/officeDocument/2006/relationships/font" Target="fonts/font8.fntdata"/><Relationship Id="rId55" Type="http://schemas.openxmlformats.org/officeDocument/2006/relationships/font" Target="fonts/font13.fntdata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font" Target="fonts/font3.fntdata"/><Relationship Id="rId53" Type="http://schemas.openxmlformats.org/officeDocument/2006/relationships/font" Target="fonts/font11.fntdata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1.fntdata"/><Relationship Id="rId48" Type="http://schemas.openxmlformats.org/officeDocument/2006/relationships/font" Target="fonts/font6.fntdata"/><Relationship Id="rId56" Type="http://schemas.openxmlformats.org/officeDocument/2006/relationships/font" Target="fonts/font14.fntdata"/><Relationship Id="rId8" Type="http://schemas.openxmlformats.org/officeDocument/2006/relationships/slide" Target="slides/slide7.xml"/><Relationship Id="rId51" Type="http://schemas.openxmlformats.org/officeDocument/2006/relationships/font" Target="fonts/font9.fnt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4.fntdata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font" Target="fonts/font1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7.fntdata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font" Target="fonts/font2.fntdata"/><Relationship Id="rId52" Type="http://schemas.openxmlformats.org/officeDocument/2006/relationships/font" Target="fonts/font10.fntdata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974905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21017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731992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162631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848081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179041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195203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20694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098906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602647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354446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06308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829566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140248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149941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5888368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826111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598667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606532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092217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453123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773170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21220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2925114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5913527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6249556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6434954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376352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4590125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1704885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9384274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3458908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0825673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09459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2144215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43706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154062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03973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907313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945627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10392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rot="10800000" flipH="1">
            <a:off x="0" y="656400"/>
            <a:ext cx="6858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square"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33" name="Shape 33"/>
          <p:cNvSpPr/>
          <p:nvPr/>
        </p:nvSpPr>
        <p:spPr>
          <a:xfrm>
            <a:off x="0" y="656350"/>
            <a:ext cx="6858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wrap="square"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73688" y="16350"/>
            <a:ext cx="6619950" cy="6027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1350"/>
            </a:lvl1pPr>
            <a:lvl2pPr lvl="1">
              <a:spcBef>
                <a:spcPts val="0"/>
              </a:spcBef>
              <a:buSzPct val="100000"/>
              <a:defRPr sz="1350"/>
            </a:lvl2pPr>
            <a:lvl3pPr lvl="2">
              <a:spcBef>
                <a:spcPts val="0"/>
              </a:spcBef>
              <a:buSzPct val="100000"/>
              <a:defRPr sz="1350"/>
            </a:lvl3pPr>
            <a:lvl4pPr lvl="3">
              <a:spcBef>
                <a:spcPts val="0"/>
              </a:spcBef>
              <a:buSzPct val="100000"/>
              <a:defRPr sz="1350"/>
            </a:lvl4pPr>
            <a:lvl5pPr lvl="4">
              <a:spcBef>
                <a:spcPts val="0"/>
              </a:spcBef>
              <a:buSzPct val="100000"/>
              <a:defRPr sz="1350"/>
            </a:lvl5pPr>
            <a:lvl6pPr lvl="5">
              <a:spcBef>
                <a:spcPts val="0"/>
              </a:spcBef>
              <a:buSzPct val="100000"/>
              <a:defRPr sz="1350"/>
            </a:lvl6pPr>
            <a:lvl7pPr lvl="6">
              <a:spcBef>
                <a:spcPts val="0"/>
              </a:spcBef>
              <a:buSzPct val="100000"/>
              <a:defRPr sz="1350"/>
            </a:lvl7pPr>
            <a:lvl8pPr lvl="7">
              <a:spcBef>
                <a:spcPts val="0"/>
              </a:spcBef>
              <a:buSzPct val="100000"/>
              <a:defRPr sz="1350"/>
            </a:lvl8pPr>
            <a:lvl9pPr lvl="8">
              <a:spcBef>
                <a:spcPts val="0"/>
              </a:spcBef>
              <a:buSzPct val="100000"/>
              <a:defRPr sz="135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392657" y="4695623"/>
            <a:ext cx="411525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/>
        </p:nvSpPr>
        <p:spPr>
          <a:xfrm rot="10800000" flipH="1">
            <a:off x="2457450" y="25"/>
            <a:ext cx="440055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square"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38" name="Shape 38"/>
          <p:cNvSpPr/>
          <p:nvPr/>
        </p:nvSpPr>
        <p:spPr>
          <a:xfrm rot="-5400000">
            <a:off x="-73575" y="2531025"/>
            <a:ext cx="5143500" cy="8145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wrap="square"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69558" y="357800"/>
            <a:ext cx="2106000" cy="9534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69556" y="1465800"/>
            <a:ext cx="2106000" cy="31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9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9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9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9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9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9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9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9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9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sldNum" idx="12"/>
          </p:nvPr>
        </p:nvSpPr>
        <p:spPr>
          <a:xfrm>
            <a:off x="6392657" y="4695623"/>
            <a:ext cx="411525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367688" y="488250"/>
            <a:ext cx="4670325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500"/>
            </a:lvl1pPr>
            <a:lvl2pPr lvl="1">
              <a:spcBef>
                <a:spcPts val="0"/>
              </a:spcBef>
              <a:buSzPct val="100000"/>
              <a:defRPr sz="4500"/>
            </a:lvl2pPr>
            <a:lvl3pPr lvl="2">
              <a:spcBef>
                <a:spcPts val="0"/>
              </a:spcBef>
              <a:buSzPct val="100000"/>
              <a:defRPr sz="4500"/>
            </a:lvl3pPr>
            <a:lvl4pPr lvl="3">
              <a:spcBef>
                <a:spcPts val="0"/>
              </a:spcBef>
              <a:buSzPct val="100000"/>
              <a:defRPr sz="4500"/>
            </a:lvl4pPr>
            <a:lvl5pPr lvl="4">
              <a:spcBef>
                <a:spcPts val="0"/>
              </a:spcBef>
              <a:buSzPct val="100000"/>
              <a:defRPr sz="4500"/>
            </a:lvl5pPr>
            <a:lvl6pPr lvl="5">
              <a:spcBef>
                <a:spcPts val="0"/>
              </a:spcBef>
              <a:buSzPct val="100000"/>
              <a:defRPr sz="4500"/>
            </a:lvl6pPr>
            <a:lvl7pPr lvl="6">
              <a:spcBef>
                <a:spcPts val="0"/>
              </a:spcBef>
              <a:buSzPct val="100000"/>
              <a:defRPr sz="4500"/>
            </a:lvl7pPr>
            <a:lvl8pPr lvl="7">
              <a:spcBef>
                <a:spcPts val="0"/>
              </a:spcBef>
              <a:buSzPct val="100000"/>
              <a:defRPr sz="4500"/>
            </a:lvl8pPr>
            <a:lvl9pPr lvl="8">
              <a:spcBef>
                <a:spcPts val="0"/>
              </a:spcBef>
              <a:buSzPct val="100000"/>
              <a:defRPr sz="45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392657" y="4695623"/>
            <a:ext cx="411525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chemeClr val="lt1"/>
                </a:solidFill>
              </a:rPr>
              <a:pPr/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 flipH="1">
            <a:off x="0" y="0"/>
            <a:ext cx="3429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square"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47" name="Shape 47"/>
          <p:cNvSpPr/>
          <p:nvPr/>
        </p:nvSpPr>
        <p:spPr>
          <a:xfrm rot="5400000">
            <a:off x="816956" y="2531325"/>
            <a:ext cx="5142900" cy="8145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wrap="square"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199125" y="1233175"/>
            <a:ext cx="30339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315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315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315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315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315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315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315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315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315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ubTitle" idx="1"/>
          </p:nvPr>
        </p:nvSpPr>
        <p:spPr>
          <a:xfrm>
            <a:off x="199125" y="2779471"/>
            <a:ext cx="3033900" cy="1235099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575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575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575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575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575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575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575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575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575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3704625" y="724200"/>
            <a:ext cx="287775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6392657" y="4695623"/>
            <a:ext cx="411525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chemeClr val="lt1"/>
                </a:solidFill>
              </a:rPr>
              <a:pPr/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/>
        </p:nvSpPr>
        <p:spPr>
          <a:xfrm rot="10800000" flipH="1">
            <a:off x="0" y="0"/>
            <a:ext cx="6858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wrap="square"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54" name="Shape 54"/>
          <p:cNvSpPr/>
          <p:nvPr/>
        </p:nvSpPr>
        <p:spPr>
          <a:xfrm rot="10800000" flipH="1">
            <a:off x="0" y="4622725"/>
            <a:ext cx="6858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wrap="square" lIns="68569" tIns="68569" rIns="68569" bIns="68569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050"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42863" y="4696825"/>
            <a:ext cx="6286500" cy="4467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9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392657" y="4695623"/>
            <a:ext cx="411525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>
                <a:solidFill>
                  <a:schemeClr val="lt1"/>
                </a:solidFill>
              </a:rPr>
              <a:pPr/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356627" y="1258525"/>
            <a:ext cx="6166575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9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9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9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9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9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9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9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9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9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56627" y="3304625"/>
            <a:ext cx="6166575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392657" y="4695623"/>
            <a:ext cx="411525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6392657" y="4695623"/>
            <a:ext cx="411525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53927" y="738725"/>
            <a:ext cx="6166575" cy="767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53927" y="1919075"/>
            <a:ext cx="6166575" cy="2710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6392657" y="4695623"/>
            <a:ext cx="411525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algn="r"/>
            <a:fld id="{00000000-1234-1234-1234-123412341234}" type="slidenum">
              <a:rPr lang="en" sz="750" smtClean="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pPr algn="r"/>
              <a:t>‹#›</a:t>
            </a:fld>
            <a:endParaRPr lang="en" sz="750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84494" y="177036"/>
            <a:ext cx="2552377" cy="953400"/>
          </a:xfrm>
          <a:prstGeom prst="rect">
            <a:avLst/>
          </a:prstGeom>
        </p:spPr>
        <p:txBody>
          <a:bodyPr wrap="square" lIns="68569" tIns="68569" rIns="68569" bIns="68569" anchor="b" anchorCtr="0">
            <a:noAutofit/>
          </a:bodyPr>
          <a:lstStyle/>
          <a:p>
            <a:r>
              <a:rPr lang="en" sz="2800" dirty="0">
                <a:latin typeface="Ubuntu"/>
                <a:ea typeface="Ubuntu"/>
                <a:cs typeface="Ubuntu"/>
                <a:sym typeface="Ubuntu"/>
              </a:rPr>
              <a:t>Bitwise </a:t>
            </a:r>
            <a:r>
              <a:rPr lang="en-US" sz="2800" dirty="0"/>
              <a:t>Operations</a:t>
            </a:r>
            <a:endParaRPr lang="en" sz="2800" dirty="0"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69556" y="1433896"/>
            <a:ext cx="2106000" cy="3163500"/>
          </a:xfrm>
          <a:prstGeom prst="rect">
            <a:avLst/>
          </a:prstGeom>
        </p:spPr>
        <p:txBody>
          <a:bodyPr wrap="square" lIns="68569" tIns="68569" rIns="68569" bIns="68569" anchor="t" anchorCtr="0">
            <a:noAutofit/>
          </a:bodyPr>
          <a:lstStyle/>
          <a:p>
            <a:pPr marL="342892" indent="-257168">
              <a:lnSpc>
                <a:spcPct val="100000"/>
              </a:lnSpc>
              <a:buFont typeface="Ubuntu Condensed"/>
            </a:pPr>
            <a:r>
              <a:rPr lang="en" sz="1100" dirty="0">
                <a:latin typeface="Ubuntu" panose="020B0504030602030204" pitchFamily="34" charset="0"/>
                <a:ea typeface="Roboto" panose="020B0604020202020204" charset="0"/>
                <a:cs typeface="Ubuntu Condensed"/>
                <a:sym typeface="Ubuntu Condensed"/>
              </a:rPr>
              <a:t>Low Level Programming</a:t>
            </a:r>
          </a:p>
          <a:p>
            <a:pPr marL="342892" indent="-257168">
              <a:lnSpc>
                <a:spcPct val="100000"/>
              </a:lnSpc>
              <a:buFont typeface="Ubuntu Condensed"/>
            </a:pPr>
            <a:r>
              <a:rPr lang="en" sz="1100" dirty="0">
                <a:latin typeface="Ubuntu" panose="020B0504030602030204" pitchFamily="34" charset="0"/>
                <a:ea typeface="Roboto" panose="020B0604020202020204" charset="0"/>
                <a:cs typeface="Ubuntu Condensed"/>
                <a:sym typeface="Ubuntu Condensed"/>
              </a:rPr>
              <a:t>Set/Reset/Toggle Bits</a:t>
            </a:r>
          </a:p>
          <a:p>
            <a:pPr marL="342892" indent="-257168">
              <a:lnSpc>
                <a:spcPct val="100000"/>
              </a:lnSpc>
              <a:buFont typeface="Ubuntu Condensed"/>
            </a:pPr>
            <a:r>
              <a:rPr lang="en" sz="1100" dirty="0">
                <a:latin typeface="Ubuntu" panose="020B0504030602030204" pitchFamily="34" charset="0"/>
                <a:ea typeface="Roboto" panose="020B0604020202020204" charset="0"/>
                <a:cs typeface="Ubuntu Condensed"/>
                <a:sym typeface="Ubuntu Condensed"/>
              </a:rPr>
              <a:t>Extraction of Bits</a:t>
            </a:r>
          </a:p>
          <a:p>
            <a:pPr marL="342892" indent="-257168">
              <a:lnSpc>
                <a:spcPct val="100000"/>
              </a:lnSpc>
              <a:buFont typeface="Ubuntu Condensed"/>
            </a:pPr>
            <a:r>
              <a:rPr lang="en" sz="1100" dirty="0">
                <a:latin typeface="Ubuntu" panose="020B0504030602030204" pitchFamily="34" charset="0"/>
                <a:ea typeface="Roboto" panose="020B0604020202020204" charset="0"/>
                <a:cs typeface="Ubuntu Condensed"/>
                <a:sym typeface="Ubuntu Condensed"/>
              </a:rPr>
              <a:t>Bit Fields in C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x="3772375" y="4077614"/>
            <a:ext cx="2790630" cy="696664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pPr algn="r"/>
            <a:r>
              <a:rPr lang="en" dirty="0" smtClean="0">
                <a:latin typeface="Ubuntu" panose="020B0504030602030204" pitchFamily="34" charset="0"/>
                <a:ea typeface="Ubuntu"/>
                <a:cs typeface="Ubuntu"/>
                <a:sym typeface="Ubuntu"/>
              </a:rPr>
              <a:t>Md. Jakaria</a:t>
            </a:r>
          </a:p>
          <a:p>
            <a:pPr algn="r"/>
            <a:r>
              <a:rPr lang="en" dirty="0" smtClean="0">
                <a:latin typeface="Ubuntu" panose="020B0504030602030204" pitchFamily="34" charset="0"/>
                <a:ea typeface="Ubuntu"/>
                <a:cs typeface="Ubuntu"/>
                <a:sym typeface="Ubuntu"/>
              </a:rPr>
              <a:t>Lecturer</a:t>
            </a:r>
            <a:endParaRPr lang="en" dirty="0">
              <a:latin typeface="Ubuntu" panose="020B0504030602030204" pitchFamily="34" charset="0"/>
              <a:ea typeface="Ubuntu"/>
              <a:cs typeface="Ubuntu"/>
              <a:sym typeface="Ubuntu"/>
            </a:endParaRPr>
          </a:p>
          <a:p>
            <a:pPr algn="r"/>
            <a:r>
              <a:rPr lang="en" dirty="0" smtClean="0">
                <a:latin typeface="Ubuntu" panose="020B0504030602030204" pitchFamily="34" charset="0"/>
                <a:ea typeface="Ubuntu"/>
                <a:cs typeface="Ubuntu"/>
                <a:sym typeface="Ubuntu"/>
              </a:rPr>
              <a:t>Dept. of CSE, MIST</a:t>
            </a:r>
            <a:endParaRPr lang="en" dirty="0">
              <a:latin typeface="Ubuntu" panose="020B0504030602030204" pitchFamily="34" charset="0"/>
              <a:ea typeface="Ubuntu"/>
              <a:cs typeface="Ubuntu"/>
              <a:sym typeface="Ubuntu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Bitwise operators (Binary operators)</a:t>
            </a:r>
          </a:p>
        </p:txBody>
      </p:sp>
      <p:sp>
        <p:nvSpPr>
          <p:cNvPr id="14" name="Shape 75"/>
          <p:cNvSpPr txBox="1"/>
          <p:nvPr/>
        </p:nvSpPr>
        <p:spPr>
          <a:xfrm>
            <a:off x="227882" y="897374"/>
            <a:ext cx="1239412" cy="452025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AND(&amp;):</a:t>
            </a:r>
            <a:endParaRPr lang="en" sz="2000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244149"/>
              </p:ext>
            </p:extLst>
          </p:nvPr>
        </p:nvGraphicFramePr>
        <p:xfrm>
          <a:off x="307605" y="1349399"/>
          <a:ext cx="1840264" cy="2000250"/>
        </p:xfrm>
        <a:graphic>
          <a:graphicData uri="http://schemas.openxmlformats.org/drawingml/2006/table">
            <a:tbl>
              <a:tblPr firstRow="1" bandRow="1">
                <a:tableStyleId>{F6C3881D-EA6F-4E67-BE94-CD74AF60E1D3}</a:tableStyleId>
              </a:tblPr>
              <a:tblGrid>
                <a:gridCol w="383512"/>
                <a:gridCol w="408718"/>
                <a:gridCol w="1048034"/>
              </a:tblGrid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A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B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A &amp; B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Shape 75"/>
          <p:cNvSpPr txBox="1"/>
          <p:nvPr/>
        </p:nvSpPr>
        <p:spPr>
          <a:xfrm>
            <a:off x="2436971" y="897374"/>
            <a:ext cx="1029244" cy="452025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OR(|):</a:t>
            </a:r>
            <a:endParaRPr lang="en" sz="2000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947971"/>
              </p:ext>
            </p:extLst>
          </p:nvPr>
        </p:nvGraphicFramePr>
        <p:xfrm>
          <a:off x="2489379" y="1370665"/>
          <a:ext cx="1840264" cy="2000250"/>
        </p:xfrm>
        <a:graphic>
          <a:graphicData uri="http://schemas.openxmlformats.org/drawingml/2006/table">
            <a:tbl>
              <a:tblPr firstRow="1" bandRow="1">
                <a:tableStyleId>{F6C3881D-EA6F-4E67-BE94-CD74AF60E1D3}</a:tableStyleId>
              </a:tblPr>
              <a:tblGrid>
                <a:gridCol w="383512"/>
                <a:gridCol w="408718"/>
                <a:gridCol w="1048034"/>
              </a:tblGrid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A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B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A | B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" name="Shape 75"/>
          <p:cNvSpPr txBox="1"/>
          <p:nvPr/>
        </p:nvSpPr>
        <p:spPr>
          <a:xfrm>
            <a:off x="4596606" y="854845"/>
            <a:ext cx="1375704" cy="452025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XOR(^):</a:t>
            </a:r>
            <a:endParaRPr lang="en" sz="2000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967670"/>
              </p:ext>
            </p:extLst>
          </p:nvPr>
        </p:nvGraphicFramePr>
        <p:xfrm>
          <a:off x="4676330" y="1349399"/>
          <a:ext cx="1840264" cy="2000250"/>
        </p:xfrm>
        <a:graphic>
          <a:graphicData uri="http://schemas.openxmlformats.org/drawingml/2006/table">
            <a:tbl>
              <a:tblPr firstRow="1" bandRow="1">
                <a:tableStyleId>{F6C3881D-EA6F-4E67-BE94-CD74AF60E1D3}</a:tableStyleId>
              </a:tblPr>
              <a:tblGrid>
                <a:gridCol w="383512"/>
                <a:gridCol w="408718"/>
                <a:gridCol w="1048034"/>
              </a:tblGrid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A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B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A ^ B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Shape 75"/>
          <p:cNvSpPr txBox="1"/>
          <p:nvPr/>
        </p:nvSpPr>
        <p:spPr>
          <a:xfrm>
            <a:off x="574160" y="3431467"/>
            <a:ext cx="1520454" cy="452025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1600" dirty="0">
                <a:latin typeface="Ubuntu" panose="020B0504030602030204" pitchFamily="34" charset="0"/>
                <a:ea typeface="Consolas"/>
                <a:cs typeface="Consolas"/>
                <a:sym typeface="Consolas"/>
              </a:rPr>
              <a:t>1 if </a:t>
            </a:r>
            <a:r>
              <a:rPr lang="en" sz="1600" b="1" u="sng" dirty="0">
                <a:latin typeface="Ubuntu" panose="020B0504030602030204" pitchFamily="34" charset="0"/>
                <a:ea typeface="Consolas"/>
                <a:cs typeface="Consolas"/>
                <a:sym typeface="Consolas"/>
              </a:rPr>
              <a:t>both</a:t>
            </a:r>
            <a:r>
              <a:rPr lang="en" sz="1600" dirty="0">
                <a:latin typeface="Ubuntu" panose="020B0504030602030204" pitchFamily="34" charset="0"/>
                <a:ea typeface="Consolas"/>
                <a:cs typeface="Consolas"/>
                <a:sym typeface="Consolas"/>
              </a:rPr>
              <a:t> are 1</a:t>
            </a:r>
            <a:endParaRPr lang="en" sz="1600" dirty="0">
              <a:solidFill>
                <a:srgbClr val="FF0000"/>
              </a:solidFill>
              <a:latin typeface="Ubuntu" panose="020B0504030602030204" pitchFamily="34" charset="0"/>
              <a:ea typeface="Consolas"/>
              <a:cs typeface="Consolas"/>
              <a:sym typeface="Consolas"/>
            </a:endParaRPr>
          </a:p>
        </p:txBody>
      </p:sp>
      <p:sp>
        <p:nvSpPr>
          <p:cNvPr id="20" name="Shape 75"/>
          <p:cNvSpPr txBox="1"/>
          <p:nvPr/>
        </p:nvSpPr>
        <p:spPr>
          <a:xfrm>
            <a:off x="2652825" y="3431467"/>
            <a:ext cx="1265275" cy="452025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pPr algn="r"/>
            <a:r>
              <a:rPr lang="en" sz="1600" dirty="0">
                <a:latin typeface="Ubuntu" panose="020B0504030602030204" pitchFamily="34" charset="0"/>
                <a:ea typeface="Consolas"/>
                <a:cs typeface="Consolas"/>
                <a:sym typeface="Consolas"/>
              </a:rPr>
              <a:t>1 if </a:t>
            </a:r>
            <a:r>
              <a:rPr lang="en" sz="1600" b="1" u="sng" dirty="0">
                <a:latin typeface="Ubuntu" panose="020B0504030602030204" pitchFamily="34" charset="0"/>
                <a:ea typeface="Consolas"/>
                <a:cs typeface="Consolas"/>
                <a:sym typeface="Consolas"/>
              </a:rPr>
              <a:t>any</a:t>
            </a:r>
            <a:r>
              <a:rPr lang="en" sz="1600" dirty="0">
                <a:latin typeface="Ubuntu" panose="020B0504030602030204" pitchFamily="34" charset="0"/>
                <a:ea typeface="Consolas"/>
                <a:cs typeface="Consolas"/>
                <a:sym typeface="Consolas"/>
              </a:rPr>
              <a:t> is 1</a:t>
            </a:r>
            <a:endParaRPr lang="en" sz="1600" dirty="0">
              <a:solidFill>
                <a:srgbClr val="FF0000"/>
              </a:solidFill>
              <a:latin typeface="Ubuntu" panose="020B0504030602030204" pitchFamily="34" charset="0"/>
              <a:ea typeface="Consolas"/>
              <a:cs typeface="Consolas"/>
              <a:sym typeface="Consolas"/>
            </a:endParaRPr>
          </a:p>
        </p:txBody>
      </p:sp>
      <p:sp>
        <p:nvSpPr>
          <p:cNvPr id="21" name="Shape 75"/>
          <p:cNvSpPr txBox="1"/>
          <p:nvPr/>
        </p:nvSpPr>
        <p:spPr>
          <a:xfrm>
            <a:off x="4369982" y="3431467"/>
            <a:ext cx="2323656" cy="452025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pPr algn="r"/>
            <a:r>
              <a:rPr lang="en" sz="1600" dirty="0">
                <a:latin typeface="Ubuntu" panose="020B0504030602030204" pitchFamily="34" charset="0"/>
                <a:ea typeface="Consolas"/>
                <a:cs typeface="Consolas"/>
                <a:sym typeface="Consolas"/>
              </a:rPr>
              <a:t>1 if both are </a:t>
            </a:r>
            <a:r>
              <a:rPr lang="en" sz="1600" b="1" u="sng" dirty="0">
                <a:latin typeface="Ubuntu" panose="020B0504030602030204" pitchFamily="34" charset="0"/>
                <a:ea typeface="Consolas"/>
                <a:cs typeface="Consolas"/>
                <a:sym typeface="Consolas"/>
              </a:rPr>
              <a:t>different</a:t>
            </a:r>
            <a:endParaRPr lang="en" sz="1600" b="1" u="sng" dirty="0">
              <a:solidFill>
                <a:srgbClr val="FF0000"/>
              </a:solidFill>
              <a:latin typeface="Ubuntu" panose="020B0504030602030204" pitchFamily="34" charset="0"/>
              <a:ea typeface="Consolas"/>
              <a:cs typeface="Consolas"/>
              <a:sym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59939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Bitwise operators (Binary operators)</a:t>
            </a:r>
          </a:p>
        </p:txBody>
      </p:sp>
      <p:sp>
        <p:nvSpPr>
          <p:cNvPr id="12" name="Shape 75"/>
          <p:cNvSpPr txBox="1"/>
          <p:nvPr/>
        </p:nvSpPr>
        <p:spPr>
          <a:xfrm>
            <a:off x="292399" y="885323"/>
            <a:ext cx="4917554" cy="452025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Left Shift Operator(&lt;&lt;):</a:t>
            </a:r>
            <a:endParaRPr lang="en" sz="2000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3" name="Shape 75"/>
          <p:cNvSpPr txBox="1"/>
          <p:nvPr/>
        </p:nvSpPr>
        <p:spPr>
          <a:xfrm>
            <a:off x="578267" y="1453811"/>
            <a:ext cx="5620515" cy="2331381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2000" dirty="0"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int x = 5;	// 0000 0101</a:t>
            </a:r>
          </a:p>
          <a:p>
            <a:r>
              <a:rPr lang="en" sz="2000" dirty="0"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x = x &lt;&lt; </a:t>
            </a:r>
            <a:r>
              <a:rPr lang="en" sz="2000" dirty="0">
                <a:solidFill>
                  <a:srgbClr val="FF0000"/>
                </a:solidFill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1</a:t>
            </a:r>
            <a:r>
              <a:rPr lang="en" sz="2000" dirty="0"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;	// 0000 101</a:t>
            </a:r>
            <a:r>
              <a:rPr lang="en" sz="2000" dirty="0">
                <a:solidFill>
                  <a:srgbClr val="FF0000"/>
                </a:solidFill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0</a:t>
            </a:r>
          </a:p>
          <a:p>
            <a:r>
              <a:rPr lang="en" sz="2000" dirty="0">
                <a:solidFill>
                  <a:schemeClr val="bg2"/>
                </a:solidFill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//Bits are shifted </a:t>
            </a:r>
            <a:r>
              <a:rPr lang="en" sz="2000" dirty="0">
                <a:solidFill>
                  <a:srgbClr val="FF0000"/>
                </a:solidFill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1</a:t>
            </a:r>
            <a:r>
              <a:rPr lang="en" sz="2000" dirty="0">
                <a:solidFill>
                  <a:schemeClr val="bg2"/>
                </a:solidFill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 bit to the left,</a:t>
            </a:r>
          </a:p>
          <a:p>
            <a:r>
              <a:rPr lang="en-US" sz="2000" dirty="0">
                <a:solidFill>
                  <a:schemeClr val="bg2"/>
                </a:solidFill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//F</a:t>
            </a:r>
            <a:r>
              <a:rPr lang="en" sz="2000" dirty="0">
                <a:solidFill>
                  <a:schemeClr val="bg2"/>
                </a:solidFill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illed with </a:t>
            </a:r>
            <a:r>
              <a:rPr lang="en" sz="2000" dirty="0">
                <a:solidFill>
                  <a:srgbClr val="FF0000"/>
                </a:solidFill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zero</a:t>
            </a:r>
          </a:p>
          <a:p>
            <a:endParaRPr lang="en" sz="2000" dirty="0">
              <a:solidFill>
                <a:srgbClr val="FF0000"/>
              </a:solidFill>
              <a:latin typeface="Consolas" panose="020B0609020204030204" pitchFamily="49" charset="0"/>
              <a:ea typeface="Consolas"/>
              <a:cs typeface="Consolas" panose="020B0609020204030204" pitchFamily="49" charset="0"/>
              <a:sym typeface="Consolas"/>
            </a:endParaRPr>
          </a:p>
          <a:p>
            <a:r>
              <a:rPr lang="en" sz="2000" dirty="0">
                <a:solidFill>
                  <a:schemeClr val="bg2"/>
                </a:solidFill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x = x &lt;&lt; 2;	// 0010 1</a:t>
            </a:r>
            <a:r>
              <a:rPr lang="en" sz="2000" dirty="0">
                <a:solidFill>
                  <a:srgbClr val="FF0000"/>
                </a:solidFill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0</a:t>
            </a:r>
            <a:r>
              <a:rPr lang="en" sz="2000" u="sng" dirty="0">
                <a:solidFill>
                  <a:srgbClr val="FF0000"/>
                </a:solidFill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259980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Bitwise operators (Binary operators)</a:t>
            </a:r>
          </a:p>
        </p:txBody>
      </p:sp>
      <p:sp>
        <p:nvSpPr>
          <p:cNvPr id="12" name="Shape 75"/>
          <p:cNvSpPr txBox="1"/>
          <p:nvPr/>
        </p:nvSpPr>
        <p:spPr>
          <a:xfrm>
            <a:off x="292399" y="885323"/>
            <a:ext cx="4917554" cy="452025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Right Shift Operator(&gt;&gt;):</a:t>
            </a:r>
            <a:endParaRPr lang="en" sz="2000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3" name="Shape 75"/>
          <p:cNvSpPr txBox="1"/>
          <p:nvPr/>
        </p:nvSpPr>
        <p:spPr>
          <a:xfrm>
            <a:off x="578266" y="1453811"/>
            <a:ext cx="6279734" cy="2331381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2000" dirty="0"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int x = 5;	// 0000 0101</a:t>
            </a:r>
          </a:p>
          <a:p>
            <a:r>
              <a:rPr lang="en" sz="2000" dirty="0"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x = x &gt;&gt; </a:t>
            </a:r>
            <a:r>
              <a:rPr lang="en" sz="2000" dirty="0">
                <a:solidFill>
                  <a:srgbClr val="FF0000"/>
                </a:solidFill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1</a:t>
            </a:r>
            <a:r>
              <a:rPr lang="en" sz="2000" dirty="0"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;	// </a:t>
            </a:r>
            <a:r>
              <a:rPr lang="en" sz="2000" dirty="0">
                <a:solidFill>
                  <a:srgbClr val="FF0000"/>
                </a:solidFill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0</a:t>
            </a:r>
            <a:r>
              <a:rPr lang="en" sz="2000" dirty="0"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000 0010</a:t>
            </a:r>
            <a:endParaRPr lang="en" sz="2000" dirty="0">
              <a:solidFill>
                <a:srgbClr val="FF0000"/>
              </a:solidFill>
              <a:latin typeface="Consolas" panose="020B0609020204030204" pitchFamily="49" charset="0"/>
              <a:ea typeface="Consolas"/>
              <a:cs typeface="Consolas" panose="020B0609020204030204" pitchFamily="49" charset="0"/>
              <a:sym typeface="Consolas"/>
            </a:endParaRPr>
          </a:p>
          <a:p>
            <a:r>
              <a:rPr lang="en" sz="2000" dirty="0">
                <a:solidFill>
                  <a:schemeClr val="bg2"/>
                </a:solidFill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//Bits are shifted </a:t>
            </a:r>
            <a:r>
              <a:rPr lang="en" sz="2000" dirty="0">
                <a:solidFill>
                  <a:srgbClr val="FF0000"/>
                </a:solidFill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1</a:t>
            </a:r>
            <a:r>
              <a:rPr lang="en" sz="2000" dirty="0">
                <a:solidFill>
                  <a:schemeClr val="bg2"/>
                </a:solidFill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 bit to the right,</a:t>
            </a:r>
          </a:p>
          <a:p>
            <a:r>
              <a:rPr lang="en-US" sz="2000" dirty="0">
                <a:solidFill>
                  <a:schemeClr val="bg2"/>
                </a:solidFill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//F</a:t>
            </a:r>
            <a:r>
              <a:rPr lang="en" sz="2000" dirty="0">
                <a:solidFill>
                  <a:schemeClr val="bg2"/>
                </a:solidFill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illed with </a:t>
            </a:r>
            <a:r>
              <a:rPr lang="en" sz="2000" dirty="0">
                <a:solidFill>
                  <a:srgbClr val="FF0000"/>
                </a:solidFill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zero</a:t>
            </a:r>
            <a:r>
              <a:rPr lang="en" sz="2000" dirty="0">
                <a:solidFill>
                  <a:schemeClr val="bg2"/>
                </a:solidFill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 if unsigned or positive</a:t>
            </a:r>
          </a:p>
          <a:p>
            <a:r>
              <a:rPr lang="en" sz="2000" dirty="0">
                <a:solidFill>
                  <a:schemeClr val="bg2"/>
                </a:solidFill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//if negative, then depends on compiler</a:t>
            </a:r>
          </a:p>
          <a:p>
            <a:endParaRPr lang="en" sz="2000" dirty="0">
              <a:solidFill>
                <a:srgbClr val="FF0000"/>
              </a:solidFill>
              <a:latin typeface="Consolas" panose="020B0609020204030204" pitchFamily="49" charset="0"/>
              <a:ea typeface="Consolas"/>
              <a:cs typeface="Consolas" panose="020B0609020204030204" pitchFamily="49" charset="0"/>
              <a:sym typeface="Consolas"/>
            </a:endParaRPr>
          </a:p>
          <a:p>
            <a:r>
              <a:rPr lang="en" sz="2000" dirty="0">
                <a:solidFill>
                  <a:schemeClr val="bg2"/>
                </a:solidFill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x = x &gt;&gt; 1;	// </a:t>
            </a:r>
            <a:r>
              <a:rPr lang="en" sz="2000" u="sng" dirty="0">
                <a:solidFill>
                  <a:srgbClr val="FF0000"/>
                </a:solidFill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0</a:t>
            </a:r>
            <a:r>
              <a:rPr lang="en" sz="2000" dirty="0">
                <a:solidFill>
                  <a:srgbClr val="FF0000"/>
                </a:solidFill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0</a:t>
            </a:r>
            <a:r>
              <a:rPr lang="en" sz="2000" dirty="0">
                <a:solidFill>
                  <a:schemeClr val="bg2"/>
                </a:solidFill>
                <a:latin typeface="Consolas" panose="020B0609020204030204" pitchFamily="49" charset="0"/>
                <a:ea typeface="Consolas"/>
                <a:cs typeface="Consolas" panose="020B0609020204030204" pitchFamily="49" charset="0"/>
                <a:sym typeface="Consolas"/>
              </a:rPr>
              <a:t>00 00001</a:t>
            </a:r>
            <a:endParaRPr lang="en" sz="2000" u="sng" dirty="0">
              <a:solidFill>
                <a:srgbClr val="FF0000"/>
              </a:solidFill>
              <a:latin typeface="Consolas" panose="020B0609020204030204" pitchFamily="49" charset="0"/>
              <a:ea typeface="Consolas"/>
              <a:cs typeface="Consolas" panose="020B0609020204030204" pitchFamily="49" charset="0"/>
              <a:sym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69345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Bitwise operators (Unary Operator)</a:t>
            </a:r>
          </a:p>
        </p:txBody>
      </p:sp>
      <p:sp>
        <p:nvSpPr>
          <p:cNvPr id="12" name="Shape 75"/>
          <p:cNvSpPr txBox="1"/>
          <p:nvPr/>
        </p:nvSpPr>
        <p:spPr>
          <a:xfrm>
            <a:off x="292399" y="885323"/>
            <a:ext cx="1375704" cy="452025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NOT(~):</a:t>
            </a:r>
            <a:endParaRPr lang="en" sz="2000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933727"/>
              </p:ext>
            </p:extLst>
          </p:nvPr>
        </p:nvGraphicFramePr>
        <p:xfrm>
          <a:off x="1075945" y="1475571"/>
          <a:ext cx="931627" cy="1200150"/>
        </p:xfrm>
        <a:graphic>
          <a:graphicData uri="http://schemas.openxmlformats.org/drawingml/2006/table">
            <a:tbl>
              <a:tblPr firstRow="1" bandRow="1">
                <a:tableStyleId>{F6C3881D-EA6F-4E67-BE94-CD74AF60E1D3}</a:tableStyleId>
              </a:tblPr>
              <a:tblGrid>
                <a:gridCol w="426580"/>
                <a:gridCol w="505047"/>
              </a:tblGrid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A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~A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3" name="Shape 75"/>
          <p:cNvSpPr txBox="1"/>
          <p:nvPr/>
        </p:nvSpPr>
        <p:spPr>
          <a:xfrm>
            <a:off x="907876" y="2729717"/>
            <a:ext cx="1520454" cy="452025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1600" dirty="0">
                <a:latin typeface="Ubuntu" panose="020B0504030602030204" pitchFamily="34" charset="0"/>
                <a:ea typeface="Consolas"/>
                <a:cs typeface="Consolas"/>
                <a:sym typeface="Consolas"/>
              </a:rPr>
              <a:t>Toggle the bit</a:t>
            </a:r>
            <a:endParaRPr lang="en" sz="1600" dirty="0">
              <a:solidFill>
                <a:srgbClr val="FF0000"/>
              </a:solidFill>
              <a:latin typeface="Ubuntu" panose="020B0504030602030204" pitchFamily="34" charset="0"/>
              <a:ea typeface="Consolas"/>
              <a:cs typeface="Consolas"/>
              <a:sym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71513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Try out the operators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17328" y="1059149"/>
            <a:ext cx="3429000" cy="30162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A = 5 = 0000 0101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B = 3 = 0000 0011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A &amp; B = ?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A | B = ?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A ^ B = ?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~A   = ?</a:t>
            </a:r>
          </a:p>
        </p:txBody>
      </p:sp>
    </p:spTree>
    <p:extLst>
      <p:ext uri="{BB962C8B-B14F-4D97-AF65-F5344CB8AC3E}">
        <p14:creationId xmlns:p14="http://schemas.microsoft.com/office/powerpoint/2010/main" val="118464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Try out the operators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17328" y="1059150"/>
            <a:ext cx="3429000" cy="30162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A = 5 = 0000 0101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B = 3 = 0000 0011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A &amp; B = 0000 0001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A | B = ?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A ^ B = ?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~A   = ?</a:t>
            </a:r>
          </a:p>
        </p:txBody>
      </p:sp>
    </p:spTree>
    <p:extLst>
      <p:ext uri="{BB962C8B-B14F-4D97-AF65-F5344CB8AC3E}">
        <p14:creationId xmlns:p14="http://schemas.microsoft.com/office/powerpoint/2010/main" val="391562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Try out the operators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17328" y="1059149"/>
            <a:ext cx="3429000" cy="30162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A = 5 = 0000 0101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B = 3 = 0000 0011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A &amp; B = 0000 0001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A | B = 0000 0111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A ^ B = ?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~A   = ?</a:t>
            </a:r>
          </a:p>
        </p:txBody>
      </p:sp>
    </p:spTree>
    <p:extLst>
      <p:ext uri="{BB962C8B-B14F-4D97-AF65-F5344CB8AC3E}">
        <p14:creationId xmlns:p14="http://schemas.microsoft.com/office/powerpoint/2010/main" val="369463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Try out the operators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17328" y="1059149"/>
            <a:ext cx="3429000" cy="30162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A = 5 = 0000 0101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B = 3 = 0000 0011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A &amp; B = 0000 0001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A | B = 0000 0111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A ^ B = 0000 0110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~A   = ?</a:t>
            </a:r>
          </a:p>
        </p:txBody>
      </p:sp>
    </p:spTree>
    <p:extLst>
      <p:ext uri="{BB962C8B-B14F-4D97-AF65-F5344CB8AC3E}">
        <p14:creationId xmlns:p14="http://schemas.microsoft.com/office/powerpoint/2010/main" val="415389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Try out the operators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17328" y="1059150"/>
            <a:ext cx="34290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A = 5 = 0000 0101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B = 3 = 0000 0011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A &amp; B = 0000 0001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A | B = 0000 0111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A ^ B = 0000 0110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~A   = 1111 1010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~B   = 1111 1100</a:t>
            </a:r>
          </a:p>
        </p:txBody>
      </p:sp>
      <p:sp>
        <p:nvSpPr>
          <p:cNvPr id="5" name="Shape 75"/>
          <p:cNvSpPr txBox="1"/>
          <p:nvPr/>
        </p:nvSpPr>
        <p:spPr>
          <a:xfrm>
            <a:off x="3675294" y="3604171"/>
            <a:ext cx="3182706" cy="1372952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pPr algn="ctr"/>
            <a:r>
              <a:rPr lang="en" sz="1800" dirty="0">
                <a:solidFill>
                  <a:srgbClr val="FF0000"/>
                </a:solidFill>
                <a:latin typeface="Ubuntu" panose="020B0504030602030204" pitchFamily="34" charset="0"/>
                <a:ea typeface="Consolas"/>
                <a:cs typeface="Consolas"/>
                <a:sym typeface="Consolas"/>
              </a:rPr>
              <a:t>Don’t confuse </a:t>
            </a:r>
          </a:p>
          <a:p>
            <a:pPr algn="ctr"/>
            <a:r>
              <a:rPr lang="en" sz="1800" dirty="0">
                <a:solidFill>
                  <a:srgbClr val="FF0000"/>
                </a:solidFill>
                <a:latin typeface="Ubuntu" panose="020B0504030602030204" pitchFamily="34" charset="0"/>
                <a:ea typeface="Consolas"/>
                <a:cs typeface="Consolas"/>
                <a:sym typeface="Consolas"/>
              </a:rPr>
              <a:t>bitwise operator </a:t>
            </a:r>
            <a:r>
              <a:rPr lang="en" sz="1800" dirty="0">
                <a:solidFill>
                  <a:srgbClr val="FF0000"/>
                </a:solidFill>
                <a:latin typeface="Ubuntu" panose="020B0504030602030204" pitchFamily="34" charset="0"/>
                <a:ea typeface="Consolas"/>
                <a:cs typeface="Consolas" panose="020B0609020204030204" pitchFamily="49" charset="0"/>
                <a:sym typeface="Consolas"/>
              </a:rPr>
              <a:t>&amp; </a:t>
            </a:r>
            <a:r>
              <a:rPr lang="en" sz="1800" dirty="0">
                <a:solidFill>
                  <a:srgbClr val="FF0000"/>
                </a:solidFill>
                <a:latin typeface="Ubuntu" panose="020B0504030602030204" pitchFamily="34" charset="0"/>
                <a:ea typeface="Consolas"/>
                <a:cs typeface="Consolas"/>
                <a:sym typeface="Consolas"/>
              </a:rPr>
              <a:t> </a:t>
            </a:r>
            <a:r>
              <a:rPr lang="en" sz="1800" dirty="0">
                <a:solidFill>
                  <a:srgbClr val="FF0000"/>
                </a:solidFill>
                <a:latin typeface="Ubuntu" panose="020B0504030602030204" pitchFamily="34" charset="0"/>
                <a:ea typeface="Consolas"/>
                <a:cs typeface="Consolas" panose="020B0609020204030204" pitchFamily="49" charset="0"/>
                <a:sym typeface="Consolas"/>
              </a:rPr>
              <a:t>|  ~</a:t>
            </a:r>
            <a:r>
              <a:rPr lang="en" sz="1800" dirty="0">
                <a:solidFill>
                  <a:srgbClr val="FF0000"/>
                </a:solidFill>
                <a:latin typeface="Ubuntu" panose="020B0504030602030204" pitchFamily="34" charset="0"/>
                <a:ea typeface="Consolas"/>
                <a:cs typeface="Consolas"/>
                <a:sym typeface="Consolas"/>
              </a:rPr>
              <a:t> </a:t>
            </a:r>
          </a:p>
          <a:p>
            <a:pPr algn="ctr"/>
            <a:r>
              <a:rPr lang="en" sz="1800" dirty="0">
                <a:solidFill>
                  <a:srgbClr val="FF0000"/>
                </a:solidFill>
                <a:latin typeface="Ubuntu" panose="020B0504030602030204" pitchFamily="34" charset="0"/>
                <a:ea typeface="Consolas"/>
                <a:cs typeface="Consolas"/>
                <a:sym typeface="Consolas"/>
              </a:rPr>
              <a:t>with </a:t>
            </a:r>
          </a:p>
          <a:p>
            <a:pPr algn="ctr"/>
            <a:r>
              <a:rPr lang="en" sz="1800" dirty="0">
                <a:solidFill>
                  <a:srgbClr val="FF0000"/>
                </a:solidFill>
                <a:latin typeface="Ubuntu" panose="020B0504030602030204" pitchFamily="34" charset="0"/>
                <a:ea typeface="Consolas"/>
                <a:cs typeface="Consolas"/>
                <a:sym typeface="Consolas"/>
              </a:rPr>
              <a:t>logical operator </a:t>
            </a:r>
            <a:r>
              <a:rPr lang="en" sz="1800" dirty="0">
                <a:solidFill>
                  <a:srgbClr val="FF0000"/>
                </a:solidFill>
                <a:latin typeface="Ubuntu" panose="020B0504030602030204" pitchFamily="34" charset="0"/>
                <a:ea typeface="Consolas"/>
                <a:cs typeface="Consolas" panose="020B0609020204030204" pitchFamily="49" charset="0"/>
                <a:sym typeface="Consolas"/>
              </a:rPr>
              <a:t>&amp;&amp;</a:t>
            </a:r>
            <a:r>
              <a:rPr lang="en" sz="1800" dirty="0">
                <a:solidFill>
                  <a:srgbClr val="FF0000"/>
                </a:solidFill>
                <a:latin typeface="Ubuntu" panose="020B0504030602030204" pitchFamily="34" charset="0"/>
                <a:ea typeface="Consolas"/>
                <a:cs typeface="Consolas"/>
                <a:sym typeface="Consolas"/>
              </a:rPr>
              <a:t>  </a:t>
            </a:r>
            <a:r>
              <a:rPr lang="en" sz="1800" dirty="0">
                <a:solidFill>
                  <a:srgbClr val="FF0000"/>
                </a:solidFill>
                <a:latin typeface="Ubuntu" panose="020B0504030602030204" pitchFamily="34" charset="0"/>
                <a:ea typeface="Consolas"/>
                <a:cs typeface="Consolas" panose="020B0609020204030204" pitchFamily="49" charset="0"/>
                <a:sym typeface="Consolas"/>
              </a:rPr>
              <a:t>||  !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9770" y="3172113"/>
            <a:ext cx="489394" cy="43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01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The </a:t>
            </a:r>
            <a:r>
              <a:rPr lang="en" sz="2200" dirty="0">
                <a:latin typeface="Consolas" panose="020B0609020204030204" pitchFamily="49" charset="0"/>
                <a:ea typeface="Ubuntu"/>
                <a:cs typeface="Consolas" panose="020B0609020204030204" pitchFamily="49" charset="0"/>
                <a:sym typeface="Ubuntu"/>
              </a:rPr>
              <a:t>decToBin()</a:t>
            </a:r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 function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b="4696"/>
          <a:stretch/>
        </p:blipFill>
        <p:spPr>
          <a:xfrm>
            <a:off x="215422" y="852158"/>
            <a:ext cx="4619625" cy="423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94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-US" sz="2200" dirty="0">
                <a:latin typeface="Ubuntu"/>
                <a:ea typeface="Ubuntu"/>
                <a:cs typeface="Ubuntu"/>
                <a:sym typeface="Ubuntu"/>
              </a:rPr>
              <a:t>Attendance System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18847" y="1521248"/>
            <a:ext cx="944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nsolas" panose="020B0609020204030204" pitchFamily="49" charset="0"/>
              </a:rPr>
              <a:t>Roll 1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8847" y="1883097"/>
            <a:ext cx="944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nsolas" panose="020B0609020204030204" pitchFamily="49" charset="0"/>
              </a:rPr>
              <a:t>Roll 2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8847" y="2252429"/>
            <a:ext cx="944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nsolas" panose="020B0609020204030204" pitchFamily="49" charset="0"/>
              </a:rPr>
              <a:t>Roll 3</a:t>
            </a:r>
            <a:endParaRPr 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03704"/>
              </p:ext>
            </p:extLst>
          </p:nvPr>
        </p:nvGraphicFramePr>
        <p:xfrm>
          <a:off x="1563337" y="1232256"/>
          <a:ext cx="4452900" cy="29843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1075"/>
                <a:gridCol w="371075"/>
                <a:gridCol w="371075"/>
                <a:gridCol w="371075"/>
                <a:gridCol w="371075"/>
                <a:gridCol w="371075"/>
                <a:gridCol w="371075"/>
                <a:gridCol w="371075"/>
                <a:gridCol w="371075"/>
                <a:gridCol w="371075"/>
                <a:gridCol w="371075"/>
                <a:gridCol w="371075"/>
              </a:tblGrid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31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30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3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2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7" name="Rectangle 26"/>
          <p:cNvSpPr/>
          <p:nvPr/>
        </p:nvSpPr>
        <p:spPr>
          <a:xfrm>
            <a:off x="650907" y="3186771"/>
            <a:ext cx="8803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nsolas" panose="020B0609020204030204" pitchFamily="49" charset="0"/>
              </a:rPr>
              <a:t>Roll </a:t>
            </a:r>
            <a:r>
              <a:rPr lang="en-US" dirty="0" smtClean="0">
                <a:latin typeface="Consolas" panose="020B0609020204030204" pitchFamily="49" charset="0"/>
              </a:rPr>
              <a:t>38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50907" y="3548620"/>
            <a:ext cx="8803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nsolas" panose="020B0609020204030204" pitchFamily="49" charset="0"/>
              </a:rPr>
              <a:t>Roll </a:t>
            </a:r>
            <a:r>
              <a:rPr lang="en-US" dirty="0" smtClean="0">
                <a:latin typeface="Consolas" panose="020B0609020204030204" pitchFamily="49" charset="0"/>
              </a:rPr>
              <a:t>39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50907" y="3917952"/>
            <a:ext cx="8803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nsolas" panose="020B0609020204030204" pitchFamily="49" charset="0"/>
              </a:rPr>
              <a:t>Roll </a:t>
            </a:r>
            <a:r>
              <a:rPr lang="en-US" dirty="0" smtClean="0">
                <a:latin typeface="Consolas" panose="020B0609020204030204" pitchFamily="49" charset="0"/>
              </a:rPr>
              <a:t>40</a:t>
            </a:r>
            <a:endParaRPr lang="en-US" dirty="0">
              <a:latin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The modifier function – Set()</a:t>
            </a:r>
          </a:p>
        </p:txBody>
      </p:sp>
      <p:sp>
        <p:nvSpPr>
          <p:cNvPr id="4" name="Rectangle 3"/>
          <p:cNvSpPr/>
          <p:nvPr/>
        </p:nvSpPr>
        <p:spPr>
          <a:xfrm>
            <a:off x="523734" y="1779528"/>
            <a:ext cx="54434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unsigned int A = 5; //0000 0101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unsigned int res = set(A, 4);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//res = 000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0101</a:t>
            </a:r>
          </a:p>
        </p:txBody>
      </p:sp>
      <p:sp>
        <p:nvSpPr>
          <p:cNvPr id="5" name="Rectangle 4"/>
          <p:cNvSpPr/>
          <p:nvPr/>
        </p:nvSpPr>
        <p:spPr>
          <a:xfrm>
            <a:off x="183485" y="871928"/>
            <a:ext cx="64003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unsigned int set(unsigned int A, 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pos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//set the ‘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pos’th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bit of A to 1</a:t>
            </a:r>
          </a:p>
        </p:txBody>
      </p:sp>
      <p:sp>
        <p:nvSpPr>
          <p:cNvPr id="6" name="Rectangle 5"/>
          <p:cNvSpPr/>
          <p:nvPr/>
        </p:nvSpPr>
        <p:spPr>
          <a:xfrm>
            <a:off x="183486" y="2994903"/>
            <a:ext cx="5443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What do we need to do?</a:t>
            </a:r>
          </a:p>
        </p:txBody>
      </p:sp>
    </p:spTree>
    <p:extLst>
      <p:ext uri="{BB962C8B-B14F-4D97-AF65-F5344CB8AC3E}">
        <p14:creationId xmlns:p14="http://schemas.microsoft.com/office/powerpoint/2010/main" val="392472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The modifier function – Set()</a:t>
            </a:r>
          </a:p>
        </p:txBody>
      </p:sp>
      <p:sp>
        <p:nvSpPr>
          <p:cNvPr id="4" name="Rectangle 3"/>
          <p:cNvSpPr/>
          <p:nvPr/>
        </p:nvSpPr>
        <p:spPr>
          <a:xfrm>
            <a:off x="523734" y="1779528"/>
            <a:ext cx="54434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unsigned int A = 5; //0000 0101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unsigned int res = set(A, 4);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//res = 000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0101</a:t>
            </a:r>
          </a:p>
        </p:txBody>
      </p:sp>
      <p:sp>
        <p:nvSpPr>
          <p:cNvPr id="5" name="Rectangle 4"/>
          <p:cNvSpPr/>
          <p:nvPr/>
        </p:nvSpPr>
        <p:spPr>
          <a:xfrm>
            <a:off x="183485" y="871928"/>
            <a:ext cx="64003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unsigned int set(unsigned int A, 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pos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//set the ‘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pos’th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bit of A to 1</a:t>
            </a:r>
          </a:p>
        </p:txBody>
      </p:sp>
      <p:sp>
        <p:nvSpPr>
          <p:cNvPr id="6" name="Rectangle 5"/>
          <p:cNvSpPr/>
          <p:nvPr/>
        </p:nvSpPr>
        <p:spPr>
          <a:xfrm>
            <a:off x="183486" y="2994903"/>
            <a:ext cx="5443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What do we need to do?</a:t>
            </a:r>
          </a:p>
        </p:txBody>
      </p:sp>
      <p:sp>
        <p:nvSpPr>
          <p:cNvPr id="7" name="Rectangle 6"/>
          <p:cNvSpPr/>
          <p:nvPr/>
        </p:nvSpPr>
        <p:spPr>
          <a:xfrm>
            <a:off x="523733" y="3476913"/>
            <a:ext cx="593023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/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	0000 0101</a:t>
            </a:r>
          </a:p>
          <a:p>
            <a:pPr lvl="3"/>
            <a:r>
              <a:rPr lang="en-US" sz="2000" u="sng" dirty="0">
                <a:latin typeface="Consolas" panose="020B0609020204030204" pitchFamily="49" charset="0"/>
                <a:cs typeface="Consolas" panose="020B0609020204030204" pitchFamily="49" charset="0"/>
              </a:rPr>
              <a:t>	000</a:t>
            </a:r>
            <a:r>
              <a:rPr lang="en-US" sz="2000" u="sng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000" u="sng" dirty="0">
                <a:latin typeface="Consolas" panose="020B0609020204030204" pitchFamily="49" charset="0"/>
                <a:cs typeface="Consolas" panose="020B0609020204030204" pitchFamily="49" charset="0"/>
              </a:rPr>
              <a:t> 0000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	//How do we make it?</a:t>
            </a:r>
          </a:p>
          <a:p>
            <a:pPr lvl="3"/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OR	000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0101</a:t>
            </a:r>
          </a:p>
        </p:txBody>
      </p:sp>
    </p:spTree>
    <p:extLst>
      <p:ext uri="{BB962C8B-B14F-4D97-AF65-F5344CB8AC3E}">
        <p14:creationId xmlns:p14="http://schemas.microsoft.com/office/powerpoint/2010/main" val="281227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The modifier function – Set()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683" y="958591"/>
            <a:ext cx="5953125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34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The modifier function – Reset()</a:t>
            </a:r>
          </a:p>
        </p:txBody>
      </p:sp>
      <p:sp>
        <p:nvSpPr>
          <p:cNvPr id="4" name="Rectangle 3"/>
          <p:cNvSpPr/>
          <p:nvPr/>
        </p:nvSpPr>
        <p:spPr>
          <a:xfrm>
            <a:off x="523734" y="1779528"/>
            <a:ext cx="54434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unsigned int A = 5; //0000 0101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unsigned int res = reset(A, 2);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//res = 000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0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01</a:t>
            </a:r>
          </a:p>
        </p:txBody>
      </p:sp>
      <p:sp>
        <p:nvSpPr>
          <p:cNvPr id="5" name="Rectangle 4"/>
          <p:cNvSpPr/>
          <p:nvPr/>
        </p:nvSpPr>
        <p:spPr>
          <a:xfrm>
            <a:off x="183485" y="871928"/>
            <a:ext cx="64003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unsigned int reset(unsigned int A, 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pos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//reset the ‘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pos’th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bit of A to 0</a:t>
            </a:r>
          </a:p>
        </p:txBody>
      </p:sp>
      <p:sp>
        <p:nvSpPr>
          <p:cNvPr id="6" name="Rectangle 5"/>
          <p:cNvSpPr/>
          <p:nvPr/>
        </p:nvSpPr>
        <p:spPr>
          <a:xfrm>
            <a:off x="183486" y="2994903"/>
            <a:ext cx="5443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What do we need to do?</a:t>
            </a:r>
          </a:p>
        </p:txBody>
      </p:sp>
    </p:spTree>
    <p:extLst>
      <p:ext uri="{BB962C8B-B14F-4D97-AF65-F5344CB8AC3E}">
        <p14:creationId xmlns:p14="http://schemas.microsoft.com/office/powerpoint/2010/main" val="414377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The modifier function – Reset()</a:t>
            </a:r>
          </a:p>
        </p:txBody>
      </p:sp>
      <p:sp>
        <p:nvSpPr>
          <p:cNvPr id="4" name="Rectangle 3"/>
          <p:cNvSpPr/>
          <p:nvPr/>
        </p:nvSpPr>
        <p:spPr>
          <a:xfrm>
            <a:off x="523734" y="1779528"/>
            <a:ext cx="54434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unsigned int A = 5; //0000 0101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unsigned int res = reset(A, 2);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//res = 000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0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01</a:t>
            </a:r>
          </a:p>
        </p:txBody>
      </p:sp>
      <p:sp>
        <p:nvSpPr>
          <p:cNvPr id="5" name="Rectangle 4"/>
          <p:cNvSpPr/>
          <p:nvPr/>
        </p:nvSpPr>
        <p:spPr>
          <a:xfrm>
            <a:off x="183485" y="871928"/>
            <a:ext cx="64003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unsigned int reset(unsigned int A, 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pos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//reset the ‘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pos’th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bit of A to 0</a:t>
            </a:r>
          </a:p>
        </p:txBody>
      </p:sp>
      <p:sp>
        <p:nvSpPr>
          <p:cNvPr id="6" name="Rectangle 5"/>
          <p:cNvSpPr/>
          <p:nvPr/>
        </p:nvSpPr>
        <p:spPr>
          <a:xfrm>
            <a:off x="183486" y="2994903"/>
            <a:ext cx="5443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What do we need to do?</a:t>
            </a:r>
          </a:p>
        </p:txBody>
      </p:sp>
      <p:sp>
        <p:nvSpPr>
          <p:cNvPr id="7" name="Rectangle 6"/>
          <p:cNvSpPr/>
          <p:nvPr/>
        </p:nvSpPr>
        <p:spPr>
          <a:xfrm>
            <a:off x="523733" y="3476913"/>
            <a:ext cx="593023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/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	0000 0101</a:t>
            </a:r>
          </a:p>
          <a:p>
            <a:pPr lvl="3"/>
            <a:r>
              <a:rPr lang="en-US" sz="2000" u="sng" dirty="0">
                <a:latin typeface="Consolas" panose="020B0609020204030204" pitchFamily="49" charset="0"/>
                <a:cs typeface="Consolas" panose="020B0609020204030204" pitchFamily="49" charset="0"/>
              </a:rPr>
              <a:t>	1111 1</a:t>
            </a:r>
            <a:r>
              <a:rPr lang="en-US" sz="2000" u="sng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2000" u="sng" dirty="0">
                <a:latin typeface="Consolas" panose="020B0609020204030204" pitchFamily="49" charset="0"/>
                <a:cs typeface="Consolas" panose="020B0609020204030204" pitchFamily="49" charset="0"/>
              </a:rPr>
              <a:t>11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	//How do we make it?</a:t>
            </a:r>
          </a:p>
          <a:p>
            <a:pPr lvl="3"/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AND	0000 0001</a:t>
            </a:r>
          </a:p>
        </p:txBody>
      </p:sp>
    </p:spTree>
    <p:extLst>
      <p:ext uri="{BB962C8B-B14F-4D97-AF65-F5344CB8AC3E}">
        <p14:creationId xmlns:p14="http://schemas.microsoft.com/office/powerpoint/2010/main" val="114061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The modifier function – Reset()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850" y="938544"/>
            <a:ext cx="6143625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45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The modifier function – Toggle()</a:t>
            </a:r>
          </a:p>
        </p:txBody>
      </p:sp>
      <p:sp>
        <p:nvSpPr>
          <p:cNvPr id="4" name="Rectangle 3"/>
          <p:cNvSpPr/>
          <p:nvPr/>
        </p:nvSpPr>
        <p:spPr>
          <a:xfrm>
            <a:off x="523734" y="1800794"/>
            <a:ext cx="544342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unsigned int A = 5; //0000 0101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unsigned int res = toggle(A, 2);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//res = 000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0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01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unsigned int res = toggle(res, 2);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//res = 000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0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01</a:t>
            </a:r>
          </a:p>
        </p:txBody>
      </p:sp>
      <p:sp>
        <p:nvSpPr>
          <p:cNvPr id="5" name="Rectangle 4"/>
          <p:cNvSpPr/>
          <p:nvPr/>
        </p:nvSpPr>
        <p:spPr>
          <a:xfrm>
            <a:off x="183485" y="786865"/>
            <a:ext cx="64003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unsigned int toggle(unsigned int A, 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pos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//toggle the ‘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pos’th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bit of A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//set if 0, reset if 1</a:t>
            </a:r>
          </a:p>
        </p:txBody>
      </p:sp>
      <p:sp>
        <p:nvSpPr>
          <p:cNvPr id="6" name="Rectangle 5"/>
          <p:cNvSpPr/>
          <p:nvPr/>
        </p:nvSpPr>
        <p:spPr>
          <a:xfrm>
            <a:off x="183486" y="3441473"/>
            <a:ext cx="5443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What do we need to do?</a:t>
            </a:r>
          </a:p>
        </p:txBody>
      </p:sp>
    </p:spTree>
    <p:extLst>
      <p:ext uri="{BB962C8B-B14F-4D97-AF65-F5344CB8AC3E}">
        <p14:creationId xmlns:p14="http://schemas.microsoft.com/office/powerpoint/2010/main" val="403440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The modifier function – Toggle()</a:t>
            </a:r>
          </a:p>
        </p:txBody>
      </p:sp>
      <p:sp>
        <p:nvSpPr>
          <p:cNvPr id="4" name="Rectangle 3"/>
          <p:cNvSpPr/>
          <p:nvPr/>
        </p:nvSpPr>
        <p:spPr>
          <a:xfrm>
            <a:off x="523734" y="1800793"/>
            <a:ext cx="54434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unsigned int A = 5; //0000 0101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unsigned int res = toggle(A, 2);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//res = 000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0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01</a:t>
            </a:r>
          </a:p>
        </p:txBody>
      </p:sp>
      <p:sp>
        <p:nvSpPr>
          <p:cNvPr id="5" name="Rectangle 4"/>
          <p:cNvSpPr/>
          <p:nvPr/>
        </p:nvSpPr>
        <p:spPr>
          <a:xfrm>
            <a:off x="183485" y="786865"/>
            <a:ext cx="64003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unsigned int toggle(unsigned int A, 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pos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//toggle the ‘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pos’th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bit of A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//set if 0, reset if 1</a:t>
            </a:r>
          </a:p>
        </p:txBody>
      </p:sp>
      <p:sp>
        <p:nvSpPr>
          <p:cNvPr id="7" name="Shape 75"/>
          <p:cNvSpPr txBox="1"/>
          <p:nvPr/>
        </p:nvSpPr>
        <p:spPr>
          <a:xfrm>
            <a:off x="108323" y="2816456"/>
            <a:ext cx="1375704" cy="452025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XOR(^):</a:t>
            </a:r>
            <a:endParaRPr lang="en" sz="2000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160926"/>
              </p:ext>
            </p:extLst>
          </p:nvPr>
        </p:nvGraphicFramePr>
        <p:xfrm>
          <a:off x="1252646" y="2991688"/>
          <a:ext cx="1840264" cy="2000250"/>
        </p:xfrm>
        <a:graphic>
          <a:graphicData uri="http://schemas.openxmlformats.org/drawingml/2006/table">
            <a:tbl>
              <a:tblPr firstRow="1" bandRow="1">
                <a:tableStyleId>{F6C3881D-EA6F-4E67-BE94-CD74AF60E1D3}</a:tableStyleId>
              </a:tblPr>
              <a:tblGrid>
                <a:gridCol w="383512"/>
                <a:gridCol w="408718"/>
                <a:gridCol w="1048034"/>
              </a:tblGrid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A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B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A ^ B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solidFill>
                          <a:schemeClr val="bg2">
                            <a:lumMod val="50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solidFill>
                          <a:schemeClr val="bg2">
                            <a:lumMod val="50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solidFill>
                          <a:schemeClr val="bg2">
                            <a:lumMod val="50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solidFill>
                          <a:schemeClr val="bg2">
                            <a:lumMod val="50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solidFill>
                          <a:schemeClr val="bg2">
                            <a:lumMod val="50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solidFill>
                          <a:schemeClr val="bg2">
                            <a:lumMod val="50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3245447" y="3830386"/>
            <a:ext cx="344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/>
            <a:r>
              <a:rPr lang="en-US" sz="1800" dirty="0">
                <a:latin typeface="Ubuntu" panose="020B0504030602030204" pitchFamily="34" charset="0"/>
                <a:cs typeface="Consolas" panose="020B0609020204030204" pitchFamily="49" charset="0"/>
              </a:rPr>
              <a:t>XOR with 0 to keep unchanged</a:t>
            </a:r>
          </a:p>
        </p:txBody>
      </p:sp>
    </p:spTree>
    <p:extLst>
      <p:ext uri="{BB962C8B-B14F-4D97-AF65-F5344CB8AC3E}">
        <p14:creationId xmlns:p14="http://schemas.microsoft.com/office/powerpoint/2010/main" val="250132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The modifier function – Toggle()</a:t>
            </a:r>
          </a:p>
        </p:txBody>
      </p:sp>
      <p:sp>
        <p:nvSpPr>
          <p:cNvPr id="4" name="Rectangle 3"/>
          <p:cNvSpPr/>
          <p:nvPr/>
        </p:nvSpPr>
        <p:spPr>
          <a:xfrm>
            <a:off x="523734" y="1800793"/>
            <a:ext cx="54434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unsigned int A = 5; //0000 0101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unsigned int res = toggle(A, 2);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//res = 000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0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01</a:t>
            </a:r>
          </a:p>
        </p:txBody>
      </p:sp>
      <p:sp>
        <p:nvSpPr>
          <p:cNvPr id="5" name="Rectangle 4"/>
          <p:cNvSpPr/>
          <p:nvPr/>
        </p:nvSpPr>
        <p:spPr>
          <a:xfrm>
            <a:off x="183485" y="786865"/>
            <a:ext cx="64003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unsigned int toggle(unsigned int A, 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pos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//toggle the ‘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pos’th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bit of A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//set if 0, reset if 1</a:t>
            </a:r>
          </a:p>
        </p:txBody>
      </p:sp>
      <p:sp>
        <p:nvSpPr>
          <p:cNvPr id="7" name="Shape 75"/>
          <p:cNvSpPr txBox="1"/>
          <p:nvPr/>
        </p:nvSpPr>
        <p:spPr>
          <a:xfrm>
            <a:off x="108323" y="2816456"/>
            <a:ext cx="1375704" cy="452025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XOR(^):</a:t>
            </a:r>
            <a:endParaRPr lang="en" sz="2000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874927"/>
              </p:ext>
            </p:extLst>
          </p:nvPr>
        </p:nvGraphicFramePr>
        <p:xfrm>
          <a:off x="1252646" y="2991688"/>
          <a:ext cx="1840264" cy="2000250"/>
        </p:xfrm>
        <a:graphic>
          <a:graphicData uri="http://schemas.openxmlformats.org/drawingml/2006/table">
            <a:tbl>
              <a:tblPr firstRow="1" bandRow="1">
                <a:tableStyleId>{F6C3881D-EA6F-4E67-BE94-CD74AF60E1D3}</a:tableStyleId>
              </a:tblPr>
              <a:tblGrid>
                <a:gridCol w="383512"/>
                <a:gridCol w="408718"/>
                <a:gridCol w="1048034"/>
              </a:tblGrid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A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B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A ^ B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3245447" y="3830386"/>
            <a:ext cx="24959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/>
            <a:r>
              <a:rPr lang="en-US" sz="1800" dirty="0">
                <a:latin typeface="Ubuntu" panose="020B0504030602030204" pitchFamily="34" charset="0"/>
                <a:cs typeface="Consolas" panose="020B0609020204030204" pitchFamily="49" charset="0"/>
              </a:rPr>
              <a:t>XOR with 1 to toggle</a:t>
            </a:r>
          </a:p>
        </p:txBody>
      </p:sp>
    </p:spTree>
    <p:extLst>
      <p:ext uri="{BB962C8B-B14F-4D97-AF65-F5344CB8AC3E}">
        <p14:creationId xmlns:p14="http://schemas.microsoft.com/office/powerpoint/2010/main" val="359523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The modifier function – Toggle()</a:t>
            </a:r>
          </a:p>
        </p:txBody>
      </p:sp>
      <p:sp>
        <p:nvSpPr>
          <p:cNvPr id="4" name="Rectangle 3"/>
          <p:cNvSpPr/>
          <p:nvPr/>
        </p:nvSpPr>
        <p:spPr>
          <a:xfrm>
            <a:off x="523734" y="1800793"/>
            <a:ext cx="54434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unsigned int A = 5; //0000 0101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unsigned int res = toggle(A, 2);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//res = 000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0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01</a:t>
            </a:r>
          </a:p>
        </p:txBody>
      </p:sp>
      <p:sp>
        <p:nvSpPr>
          <p:cNvPr id="5" name="Rectangle 4"/>
          <p:cNvSpPr/>
          <p:nvPr/>
        </p:nvSpPr>
        <p:spPr>
          <a:xfrm>
            <a:off x="183485" y="786865"/>
            <a:ext cx="64003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unsigned int toggle(unsigned int A, 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pos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//toggle the ‘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pos’th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bit of A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//set if 0, reset if 1</a:t>
            </a:r>
          </a:p>
        </p:txBody>
      </p:sp>
      <p:sp>
        <p:nvSpPr>
          <p:cNvPr id="7" name="Shape 75"/>
          <p:cNvSpPr txBox="1"/>
          <p:nvPr/>
        </p:nvSpPr>
        <p:spPr>
          <a:xfrm>
            <a:off x="108323" y="2816456"/>
            <a:ext cx="1375704" cy="452025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XOR(^):</a:t>
            </a:r>
            <a:endParaRPr lang="en" sz="2000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874927"/>
              </p:ext>
            </p:extLst>
          </p:nvPr>
        </p:nvGraphicFramePr>
        <p:xfrm>
          <a:off x="1252646" y="2991688"/>
          <a:ext cx="1840264" cy="2000250"/>
        </p:xfrm>
        <a:graphic>
          <a:graphicData uri="http://schemas.openxmlformats.org/drawingml/2006/table">
            <a:tbl>
              <a:tblPr firstRow="1" bandRow="1">
                <a:tableStyleId>{F6C3881D-EA6F-4E67-BE94-CD74AF60E1D3}</a:tableStyleId>
              </a:tblPr>
              <a:tblGrid>
                <a:gridCol w="383512"/>
                <a:gridCol w="408718"/>
                <a:gridCol w="1048034"/>
              </a:tblGrid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A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B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A ^ B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solidFill>
                          <a:schemeClr val="bg1">
                            <a:lumMod val="85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3787928" y="3042469"/>
            <a:ext cx="249591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/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	0000 0101</a:t>
            </a:r>
          </a:p>
          <a:p>
            <a:pPr lvl="3"/>
            <a:r>
              <a:rPr lang="en-US" sz="2000" u="sng" dirty="0">
                <a:latin typeface="Consolas" panose="020B0609020204030204" pitchFamily="49" charset="0"/>
                <a:cs typeface="Consolas" panose="020B0609020204030204" pitchFamily="49" charset="0"/>
              </a:rPr>
              <a:t>	0000 0</a:t>
            </a:r>
            <a:r>
              <a:rPr lang="en-US" sz="2000" u="sng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000" u="sng" dirty="0">
                <a:latin typeface="Consolas" panose="020B0609020204030204" pitchFamily="49" charset="0"/>
                <a:cs typeface="Consolas" panose="020B0609020204030204" pitchFamily="49" charset="0"/>
              </a:rPr>
              <a:t>00</a:t>
            </a:r>
          </a:p>
          <a:p>
            <a:pPr lvl="3"/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XOR	0000 0</a:t>
            </a:r>
            <a:r>
              <a:rPr lang="en-US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01</a:t>
            </a:r>
          </a:p>
        </p:txBody>
      </p:sp>
    </p:spTree>
    <p:extLst>
      <p:ext uri="{BB962C8B-B14F-4D97-AF65-F5344CB8AC3E}">
        <p14:creationId xmlns:p14="http://schemas.microsoft.com/office/powerpoint/2010/main" val="92116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-US" sz="2200" dirty="0">
                <a:latin typeface="Ubuntu"/>
                <a:ea typeface="Ubuntu"/>
                <a:cs typeface="Ubuntu"/>
                <a:sym typeface="Ubuntu"/>
              </a:rPr>
              <a:t>Attendance System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18847" y="1521248"/>
            <a:ext cx="944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nsolas" panose="020B0609020204030204" pitchFamily="49" charset="0"/>
              </a:rPr>
              <a:t>Roll 1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8847" y="1883097"/>
            <a:ext cx="944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nsolas" panose="020B0609020204030204" pitchFamily="49" charset="0"/>
              </a:rPr>
              <a:t>Roll 2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8847" y="2252429"/>
            <a:ext cx="944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nsolas" panose="020B0609020204030204" pitchFamily="49" charset="0"/>
              </a:rPr>
              <a:t>Roll 3</a:t>
            </a:r>
            <a:endParaRPr 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289096"/>
              </p:ext>
            </p:extLst>
          </p:nvPr>
        </p:nvGraphicFramePr>
        <p:xfrm>
          <a:off x="1563337" y="1232256"/>
          <a:ext cx="4452900" cy="29843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1075"/>
                <a:gridCol w="371075"/>
                <a:gridCol w="371075"/>
                <a:gridCol w="371075"/>
                <a:gridCol w="371075"/>
                <a:gridCol w="371075"/>
                <a:gridCol w="371075"/>
                <a:gridCol w="371075"/>
                <a:gridCol w="371075"/>
                <a:gridCol w="371075"/>
                <a:gridCol w="371075"/>
                <a:gridCol w="371075"/>
              </a:tblGrid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31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30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3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2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27" name="Rectangle 26"/>
          <p:cNvSpPr/>
          <p:nvPr/>
        </p:nvSpPr>
        <p:spPr>
          <a:xfrm>
            <a:off x="650907" y="3186771"/>
            <a:ext cx="8803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nsolas" panose="020B0609020204030204" pitchFamily="49" charset="0"/>
              </a:rPr>
              <a:t>Roll </a:t>
            </a:r>
            <a:r>
              <a:rPr lang="en-US" dirty="0" smtClean="0">
                <a:latin typeface="Consolas" panose="020B0609020204030204" pitchFamily="49" charset="0"/>
              </a:rPr>
              <a:t>38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50907" y="3548620"/>
            <a:ext cx="8803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nsolas" panose="020B0609020204030204" pitchFamily="49" charset="0"/>
              </a:rPr>
              <a:t>Roll </a:t>
            </a:r>
            <a:r>
              <a:rPr lang="en-US" dirty="0" smtClean="0">
                <a:latin typeface="Consolas" panose="020B0609020204030204" pitchFamily="49" charset="0"/>
              </a:rPr>
              <a:t>39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50907" y="3917952"/>
            <a:ext cx="8803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nsolas" panose="020B0609020204030204" pitchFamily="49" charset="0"/>
              </a:rPr>
              <a:t>Roll </a:t>
            </a:r>
            <a:r>
              <a:rPr lang="en-US" dirty="0" smtClean="0">
                <a:latin typeface="Consolas" panose="020B0609020204030204" pitchFamily="49" charset="0"/>
              </a:rPr>
              <a:t>40</a:t>
            </a: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68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The modifier function – Toggle()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906" y="937104"/>
            <a:ext cx="6086475" cy="233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17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The modifier function – check()</a:t>
            </a:r>
          </a:p>
        </p:txBody>
      </p:sp>
      <p:sp>
        <p:nvSpPr>
          <p:cNvPr id="4" name="Rectangle 3"/>
          <p:cNvSpPr/>
          <p:nvPr/>
        </p:nvSpPr>
        <p:spPr>
          <a:xfrm>
            <a:off x="523734" y="1800793"/>
            <a:ext cx="544342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unsigned int A = 5; //0000 0101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res = check(A, 2);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//res = 1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res = check(A, 1);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//res = 0</a:t>
            </a:r>
          </a:p>
          <a:p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3485" y="786865"/>
            <a:ext cx="64003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int check(unsigned int A, 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pos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//1 if ‘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pos’th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bit of A is 1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//0 otherwise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3486" y="3454414"/>
            <a:ext cx="5443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What do we need to do?</a:t>
            </a:r>
          </a:p>
        </p:txBody>
      </p:sp>
    </p:spTree>
    <p:extLst>
      <p:ext uri="{BB962C8B-B14F-4D97-AF65-F5344CB8AC3E}">
        <p14:creationId xmlns:p14="http://schemas.microsoft.com/office/powerpoint/2010/main" val="67987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The modifier function – check()</a:t>
            </a:r>
          </a:p>
        </p:txBody>
      </p:sp>
      <p:sp>
        <p:nvSpPr>
          <p:cNvPr id="4" name="Rectangle 3"/>
          <p:cNvSpPr/>
          <p:nvPr/>
        </p:nvSpPr>
        <p:spPr>
          <a:xfrm>
            <a:off x="523734" y="1800793"/>
            <a:ext cx="544342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unsigned int A = 5; //0000 0101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res = check(A, 2);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//res = 1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res = check(A, 1);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//res = 0</a:t>
            </a:r>
          </a:p>
          <a:p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3485" y="786865"/>
            <a:ext cx="64003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int check(unsigned int A, int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pos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//1 if ‘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pos’th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bit of A is 1</a:t>
            </a:r>
          </a:p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//0 otherwise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3486" y="3454414"/>
            <a:ext cx="5443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What do we need to do?</a:t>
            </a:r>
          </a:p>
        </p:txBody>
      </p:sp>
      <p:sp>
        <p:nvSpPr>
          <p:cNvPr id="6" name="Rectangle 5"/>
          <p:cNvSpPr/>
          <p:nvPr/>
        </p:nvSpPr>
        <p:spPr>
          <a:xfrm>
            <a:off x="523733" y="3854524"/>
            <a:ext cx="54434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We’ll need AND operator</a:t>
            </a:r>
          </a:p>
        </p:txBody>
      </p:sp>
    </p:spTree>
    <p:extLst>
      <p:ext uri="{BB962C8B-B14F-4D97-AF65-F5344CB8AC3E}">
        <p14:creationId xmlns:p14="http://schemas.microsoft.com/office/powerpoint/2010/main" val="45859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The modifier function – check()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694" y="852820"/>
            <a:ext cx="489585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1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21819"/>
            <a:ext cx="6858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Ubuntu" panose="020B0504030602030204" pitchFamily="34" charset="0"/>
                <a:cs typeface="Consolas" panose="020B0609020204030204" pitchFamily="49" charset="0"/>
              </a:rPr>
              <a:t>Implement the following functions:</a:t>
            </a:r>
          </a:p>
          <a:p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1) unsigned change(unsigned int A, int </a:t>
            </a: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pos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int </a:t>
            </a:r>
            <a:r>
              <a:rPr lang="en-US" sz="1800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18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//set ‘</a:t>
            </a:r>
            <a:r>
              <a:rPr lang="en-US" sz="18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pos’th</a:t>
            </a:r>
            <a:r>
              <a:rPr lang="en-US" sz="18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bit of A to </a:t>
            </a:r>
            <a:r>
              <a:rPr lang="en-US" sz="1800" dirty="0" err="1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endParaRPr lang="en-US" sz="1800" dirty="0">
              <a:solidFill>
                <a:schemeClr val="bg1">
                  <a:lumMod val="8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//change(0000 0101, 4, 1) = 000</a:t>
            </a:r>
            <a:r>
              <a:rPr lang="en-US" sz="1800" b="1" u="sng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18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0101</a:t>
            </a:r>
          </a:p>
          <a:p>
            <a:endParaRPr lang="en-US" sz="1800" dirty="0">
              <a:solidFill>
                <a:schemeClr val="bg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2) int sum(unsigned int A)</a:t>
            </a:r>
          </a:p>
          <a:p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18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//return the sum of all 8 bits</a:t>
            </a:r>
          </a:p>
          <a:p>
            <a:endParaRPr lang="en-US" sz="1800" dirty="0">
              <a:solidFill>
                <a:schemeClr val="bg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3) int parity(unsigned int A)</a:t>
            </a:r>
          </a:p>
          <a:p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18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//return 1 if even number of bits are set</a:t>
            </a:r>
          </a:p>
          <a:p>
            <a:r>
              <a:rPr lang="en-US" sz="18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//0 otherwise</a:t>
            </a:r>
          </a:p>
          <a:p>
            <a:r>
              <a:rPr lang="en-US" sz="18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//parity(0000 0101) = 1</a:t>
            </a:r>
          </a:p>
          <a:p>
            <a:r>
              <a:rPr lang="en-US" sz="18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//parity(0100 0101) = 0</a:t>
            </a:r>
          </a:p>
          <a:p>
            <a:endParaRPr lang="en-US" sz="1800" dirty="0">
              <a:solidFill>
                <a:schemeClr val="bg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4) unsigned extract(unsigned int A, int from, int to)</a:t>
            </a:r>
          </a:p>
          <a:p>
            <a:r>
              <a:rPr lang="en-US" sz="18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sz="18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//extract bits from ‘from’ to ‘to’</a:t>
            </a:r>
          </a:p>
          <a:p>
            <a:r>
              <a:rPr lang="en-US" sz="18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//extract(000</a:t>
            </a:r>
            <a:r>
              <a:rPr lang="en-US" sz="1800" u="sng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001</a:t>
            </a:r>
            <a:r>
              <a:rPr lang="en-US" sz="1800" dirty="0">
                <a:solidFill>
                  <a:schemeClr val="bg1">
                    <a:lumMod val="8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01, 2, 4) = 001</a:t>
            </a:r>
          </a:p>
        </p:txBody>
      </p:sp>
    </p:spTree>
    <p:extLst>
      <p:ext uri="{BB962C8B-B14F-4D97-AF65-F5344CB8AC3E}">
        <p14:creationId xmlns:p14="http://schemas.microsoft.com/office/powerpoint/2010/main" val="252587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>
                <a:latin typeface="Ubuntu" panose="020B0504030602030204" pitchFamily="34" charset="0"/>
              </a:rPr>
              <a:t>Bit-Fields in C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67253" y="1084522"/>
            <a:ext cx="3891990" cy="3221665"/>
            <a:chOff x="416108" y="1027925"/>
            <a:chExt cx="5419725" cy="448627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6108" y="1027925"/>
              <a:ext cx="3133724" cy="2066926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16108" y="3094850"/>
              <a:ext cx="5419725" cy="2419350"/>
            </a:xfrm>
            <a:prstGeom prst="rect">
              <a:avLst/>
            </a:prstGeom>
          </p:spPr>
        </p:pic>
      </p:grp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169019"/>
              </p:ext>
            </p:extLst>
          </p:nvPr>
        </p:nvGraphicFramePr>
        <p:xfrm>
          <a:off x="754910" y="4401879"/>
          <a:ext cx="5300331" cy="365968"/>
        </p:xfrm>
        <a:graphic>
          <a:graphicData uri="http://schemas.openxmlformats.org/drawingml/2006/table">
            <a:tbl>
              <a:tblPr firstRow="1" bandRow="1">
                <a:tableStyleId>{F6C3881D-EA6F-4E67-BE94-CD74AF60E1D3}</a:tableStyleId>
              </a:tblPr>
              <a:tblGrid>
                <a:gridCol w="1766777"/>
                <a:gridCol w="1766777"/>
                <a:gridCol w="1766777"/>
              </a:tblGrid>
              <a:tr h="36596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day</a:t>
                      </a:r>
                      <a:r>
                        <a:rPr lang="en-US" sz="16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&lt;4Byte&gt;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month</a:t>
                      </a:r>
                      <a:r>
                        <a:rPr lang="en-US" sz="16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&lt;4Byte&gt;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year </a:t>
                      </a:r>
                      <a:r>
                        <a:rPr lang="en-US" sz="16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&lt;4Byte&gt;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114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6948" y="1301860"/>
            <a:ext cx="61456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3" indent="-28574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Ubuntu" panose="020B0504030602030204" pitchFamily="34" charset="0"/>
                <a:cs typeface="Consolas" panose="020B0609020204030204" pitchFamily="49" charset="0"/>
              </a:rPr>
              <a:t>Value of day can be at most 31, which requires only 5 bits (2^5 = 32)</a:t>
            </a:r>
          </a:p>
          <a:p>
            <a:pPr marL="285743" indent="-28574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Ubuntu" panose="020B0504030602030204" pitchFamily="34" charset="0"/>
                <a:cs typeface="Consolas" panose="020B0609020204030204" pitchFamily="49" charset="0"/>
              </a:rPr>
              <a:t>Value of month can be at most 12, which requires only 4 bits (2^4 = 16)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6947" y="556437"/>
            <a:ext cx="61456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Ubuntu" panose="020B0504030602030204" pitchFamily="34" charset="0"/>
                <a:cs typeface="Consolas" panose="020B0609020204030204" pitchFamily="49" charset="0"/>
              </a:rPr>
              <a:t>Notice that,</a:t>
            </a:r>
          </a:p>
        </p:txBody>
      </p:sp>
    </p:spTree>
    <p:extLst>
      <p:ext uri="{BB962C8B-B14F-4D97-AF65-F5344CB8AC3E}">
        <p14:creationId xmlns:p14="http://schemas.microsoft.com/office/powerpoint/2010/main" val="309875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>
                <a:latin typeface="Ubuntu" panose="020B0504030602030204" pitchFamily="34" charset="0"/>
              </a:rPr>
              <a:t>Bit-Fields in C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794" y="959255"/>
            <a:ext cx="3905250" cy="18002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794" y="2885372"/>
            <a:ext cx="4914900" cy="428625"/>
          </a:xfrm>
          <a:prstGeom prst="rect">
            <a:avLst/>
          </a:prstGeom>
        </p:spPr>
      </p:pic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249077"/>
              </p:ext>
            </p:extLst>
          </p:nvPr>
        </p:nvGraphicFramePr>
        <p:xfrm>
          <a:off x="574159" y="4444412"/>
          <a:ext cx="5481084" cy="365968"/>
        </p:xfrm>
        <a:graphic>
          <a:graphicData uri="http://schemas.openxmlformats.org/drawingml/2006/table">
            <a:tbl>
              <a:tblPr firstRow="1" bandRow="1">
                <a:tableStyleId>{F6C3881D-EA6F-4E67-BE94-CD74AF60E1D3}</a:tableStyleId>
              </a:tblPr>
              <a:tblGrid>
                <a:gridCol w="1041990"/>
                <a:gridCol w="1701209"/>
                <a:gridCol w="2737885"/>
              </a:tblGrid>
              <a:tr h="36596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day</a:t>
                      </a:r>
                      <a:r>
                        <a:rPr lang="en-US" sz="16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(5b)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month</a:t>
                      </a:r>
                      <a:r>
                        <a:rPr lang="en-US" sz="16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(8b)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year</a:t>
                      </a:r>
                      <a:r>
                        <a:rPr lang="en-US" sz="16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(32b)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239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>
                <a:latin typeface="Ubuntu" panose="020B0504030602030204" pitchFamily="34" charset="0"/>
              </a:rPr>
              <a:t>Bit-Fields in C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404550"/>
              </p:ext>
            </p:extLst>
          </p:nvPr>
        </p:nvGraphicFramePr>
        <p:xfrm>
          <a:off x="574159" y="4444412"/>
          <a:ext cx="5481084" cy="365968"/>
        </p:xfrm>
        <a:graphic>
          <a:graphicData uri="http://schemas.openxmlformats.org/drawingml/2006/table">
            <a:tbl>
              <a:tblPr firstRow="1" bandRow="1">
                <a:tableStyleId>{F6C3881D-EA6F-4E67-BE94-CD74AF60E1D3}</a:tableStyleId>
              </a:tblPr>
              <a:tblGrid>
                <a:gridCol w="1041990"/>
                <a:gridCol w="1701209"/>
                <a:gridCol w="2737885"/>
              </a:tblGrid>
              <a:tr h="36596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day</a:t>
                      </a:r>
                      <a:r>
                        <a:rPr lang="en-US" sz="16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(5b)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month</a:t>
                      </a:r>
                      <a:r>
                        <a:rPr lang="en-US" sz="16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(8b)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year</a:t>
                      </a:r>
                      <a:r>
                        <a:rPr lang="en-US" sz="16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(32b)</a:t>
                      </a:r>
                      <a:endParaRPr lang="en-US" sz="1600" dirty="0">
                        <a:solidFill>
                          <a:schemeClr val="bg1">
                            <a:lumMod val="50000"/>
                          </a:schemeClr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794" y="959255"/>
            <a:ext cx="3905250" cy="18002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794" y="2885372"/>
            <a:ext cx="4914900" cy="428625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3306726" y="4191807"/>
            <a:ext cx="2753832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hape 79"/>
          <p:cNvSpPr txBox="1"/>
          <p:nvPr/>
        </p:nvSpPr>
        <p:spPr>
          <a:xfrm>
            <a:off x="4326018" y="3976099"/>
            <a:ext cx="763745" cy="4314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2000" dirty="0">
                <a:solidFill>
                  <a:schemeClr val="bg1">
                    <a:lumMod val="75000"/>
                  </a:schemeClr>
                </a:solidFill>
                <a:latin typeface="Bree Serif"/>
                <a:ea typeface="Bree Serif"/>
                <a:cs typeface="Bree Serif"/>
                <a:sym typeface="Bree Serif"/>
              </a:rPr>
              <a:t>32 bit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63527" y="4191807"/>
            <a:ext cx="2743199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hape 79"/>
          <p:cNvSpPr txBox="1"/>
          <p:nvPr/>
        </p:nvSpPr>
        <p:spPr>
          <a:xfrm>
            <a:off x="1598120" y="3976099"/>
            <a:ext cx="763745" cy="4314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2000" dirty="0">
                <a:solidFill>
                  <a:schemeClr val="bg1">
                    <a:lumMod val="75000"/>
                  </a:schemeClr>
                </a:solidFill>
                <a:latin typeface="Bree Serif"/>
                <a:ea typeface="Bree Serif"/>
                <a:cs typeface="Bree Serif"/>
                <a:sym typeface="Bree Serif"/>
              </a:rPr>
              <a:t>32 bit</a:t>
            </a:r>
          </a:p>
        </p:txBody>
      </p:sp>
    </p:spTree>
    <p:extLst>
      <p:ext uri="{BB962C8B-B14F-4D97-AF65-F5344CB8AC3E}">
        <p14:creationId xmlns:p14="http://schemas.microsoft.com/office/powerpoint/2010/main" val="301304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6948" y="1301860"/>
            <a:ext cx="6227136" cy="1413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3" indent="-28574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Ubuntu" panose="020B0504030602030204" pitchFamily="34" charset="0"/>
                <a:cs typeface="Consolas" panose="020B0609020204030204" pitchFamily="49" charset="0"/>
              </a:rPr>
              <a:t>Shrink the total size of </a:t>
            </a:r>
            <a:r>
              <a:rPr lang="en-US" sz="2000" dirty="0" err="1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en-US" sz="2000" dirty="0">
                <a:solidFill>
                  <a:schemeClr val="bg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date</a:t>
            </a:r>
            <a:r>
              <a:rPr lang="en-US" sz="2000" dirty="0">
                <a:solidFill>
                  <a:schemeClr val="bg1"/>
                </a:solidFill>
                <a:latin typeface="Ubuntu" panose="020B0504030602030204" pitchFamily="34" charset="0"/>
                <a:cs typeface="Consolas" panose="020B0609020204030204" pitchFamily="49" charset="0"/>
              </a:rPr>
              <a:t> to 4 </a:t>
            </a:r>
            <a:r>
              <a:rPr lang="en-US" sz="2000" dirty="0" smtClean="0">
                <a:solidFill>
                  <a:schemeClr val="bg1"/>
                </a:solidFill>
                <a:latin typeface="Ubuntu" panose="020B0504030602030204" pitchFamily="34" charset="0"/>
                <a:cs typeface="Consolas" panose="020B0609020204030204" pitchFamily="49" charset="0"/>
              </a:rPr>
              <a:t>byte? </a:t>
            </a:r>
          </a:p>
          <a:p>
            <a:pPr marL="285743" indent="-28574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  <a:latin typeface="Ubuntu" panose="020B0504030602030204" pitchFamily="34" charset="0"/>
                <a:cs typeface="Consolas" panose="020B0609020204030204" pitchFamily="49" charset="0"/>
              </a:rPr>
              <a:t>How </a:t>
            </a:r>
            <a:r>
              <a:rPr lang="en-US" sz="2000" dirty="0">
                <a:solidFill>
                  <a:schemeClr val="bg1"/>
                </a:solidFill>
                <a:latin typeface="Ubuntu" panose="020B0504030602030204" pitchFamily="34" charset="0"/>
                <a:cs typeface="Consolas" panose="020B0609020204030204" pitchFamily="49" charset="0"/>
              </a:rPr>
              <a:t>about limiting the year up to 4095? How many bits will it require?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6947" y="556437"/>
            <a:ext cx="61456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Ubuntu" panose="020B0504030602030204" pitchFamily="34" charset="0"/>
                <a:cs typeface="Consolas" panose="020B0609020204030204" pitchFamily="49" charset="0"/>
              </a:rPr>
              <a:t>Can we,</a:t>
            </a:r>
          </a:p>
        </p:txBody>
      </p:sp>
    </p:spTree>
    <p:extLst>
      <p:ext uri="{BB962C8B-B14F-4D97-AF65-F5344CB8AC3E}">
        <p14:creationId xmlns:p14="http://schemas.microsoft.com/office/powerpoint/2010/main" val="373073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-US" sz="2200" dirty="0">
                <a:latin typeface="Ubuntu"/>
                <a:ea typeface="Ubuntu"/>
                <a:cs typeface="Ubuntu"/>
                <a:sym typeface="Ubuntu"/>
              </a:rPr>
              <a:t>Attendance System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18847" y="1521248"/>
            <a:ext cx="944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nsolas" panose="020B0609020204030204" pitchFamily="49" charset="0"/>
              </a:rPr>
              <a:t>Roll 1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8847" y="1883097"/>
            <a:ext cx="944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nsolas" panose="020B0609020204030204" pitchFamily="49" charset="0"/>
              </a:rPr>
              <a:t>Roll 2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8847" y="2252429"/>
            <a:ext cx="944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nsolas" panose="020B0609020204030204" pitchFamily="49" charset="0"/>
              </a:rPr>
              <a:t>Roll 3</a:t>
            </a:r>
            <a:endParaRPr 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324838"/>
              </p:ext>
            </p:extLst>
          </p:nvPr>
        </p:nvGraphicFramePr>
        <p:xfrm>
          <a:off x="1563337" y="1232256"/>
          <a:ext cx="4452900" cy="29843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1075"/>
                <a:gridCol w="371075"/>
                <a:gridCol w="371075"/>
                <a:gridCol w="371075"/>
                <a:gridCol w="371075"/>
                <a:gridCol w="371075"/>
                <a:gridCol w="371075"/>
                <a:gridCol w="371075"/>
                <a:gridCol w="371075"/>
                <a:gridCol w="371075"/>
                <a:gridCol w="371075"/>
                <a:gridCol w="371075"/>
              </a:tblGrid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31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30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3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2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27" name="Rectangle 26"/>
          <p:cNvSpPr/>
          <p:nvPr/>
        </p:nvSpPr>
        <p:spPr>
          <a:xfrm>
            <a:off x="650907" y="3186771"/>
            <a:ext cx="8803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nsolas" panose="020B0609020204030204" pitchFamily="49" charset="0"/>
              </a:rPr>
              <a:t>Roll </a:t>
            </a:r>
            <a:r>
              <a:rPr lang="en-US" dirty="0" smtClean="0">
                <a:latin typeface="Consolas" panose="020B0609020204030204" pitchFamily="49" charset="0"/>
              </a:rPr>
              <a:t>38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50907" y="3548620"/>
            <a:ext cx="8803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nsolas" panose="020B0609020204030204" pitchFamily="49" charset="0"/>
              </a:rPr>
              <a:t>Roll </a:t>
            </a:r>
            <a:r>
              <a:rPr lang="en-US" dirty="0" smtClean="0">
                <a:latin typeface="Consolas" panose="020B0609020204030204" pitchFamily="49" charset="0"/>
              </a:rPr>
              <a:t>39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50907" y="3917952"/>
            <a:ext cx="8803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nsolas" panose="020B0609020204030204" pitchFamily="49" charset="0"/>
              </a:rPr>
              <a:t>Roll </a:t>
            </a:r>
            <a:r>
              <a:rPr lang="en-US" dirty="0" smtClean="0">
                <a:latin typeface="Consolas" panose="020B0609020204030204" pitchFamily="49" charset="0"/>
              </a:rPr>
              <a:t>40</a:t>
            </a: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98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96947" y="694660"/>
            <a:ext cx="6145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chemeClr val="bg1"/>
                </a:solidFill>
                <a:latin typeface="Ubuntu" panose="020B0504030602030204" pitchFamily="34" charset="0"/>
                <a:cs typeface="Consolas" panose="020B0609020204030204" pitchFamily="49" charset="0"/>
              </a:rPr>
              <a:t>Further study on Bit-Fields:</a:t>
            </a:r>
          </a:p>
          <a:p>
            <a:pPr algn="ctr">
              <a:lnSpc>
                <a:spcPct val="150000"/>
              </a:lnSpc>
            </a:pPr>
            <a:r>
              <a:rPr lang="en-US" sz="2000" dirty="0">
                <a:solidFill>
                  <a:schemeClr val="bg1"/>
                </a:solidFill>
                <a:latin typeface="Ubuntu" panose="020B0504030602030204" pitchFamily="34" charset="0"/>
                <a:ea typeface="Roboto" panose="020B0604020202020204" charset="0"/>
                <a:cs typeface="Consolas" panose="020B0609020204030204" pitchFamily="49" charset="0"/>
              </a:rPr>
              <a:t>http://www.geeksforgeeks.org/bit-fields-c/</a:t>
            </a:r>
          </a:p>
        </p:txBody>
      </p:sp>
    </p:spTree>
    <p:extLst>
      <p:ext uri="{BB962C8B-B14F-4D97-AF65-F5344CB8AC3E}">
        <p14:creationId xmlns:p14="http://schemas.microsoft.com/office/powerpoint/2010/main" val="123148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-US" sz="2200" dirty="0">
                <a:latin typeface="Ubuntu"/>
                <a:ea typeface="Ubuntu"/>
                <a:cs typeface="Ubuntu"/>
                <a:sym typeface="Ubuntu"/>
              </a:rPr>
              <a:t>Attendance System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18847" y="1521248"/>
            <a:ext cx="944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nsolas" panose="020B0609020204030204" pitchFamily="49" charset="0"/>
              </a:rPr>
              <a:t>Roll 1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8847" y="1883097"/>
            <a:ext cx="944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nsolas" panose="020B0609020204030204" pitchFamily="49" charset="0"/>
              </a:rPr>
              <a:t>Roll 2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18847" y="2252429"/>
            <a:ext cx="944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nsolas" panose="020B0609020204030204" pitchFamily="49" charset="0"/>
              </a:rPr>
              <a:t>Roll 3</a:t>
            </a:r>
            <a:endParaRPr lang="en-US" dirty="0">
              <a:latin typeface="Consolas" panose="020B0609020204030204" pitchFamily="49" charset="0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324838"/>
              </p:ext>
            </p:extLst>
          </p:nvPr>
        </p:nvGraphicFramePr>
        <p:xfrm>
          <a:off x="1563337" y="1232256"/>
          <a:ext cx="4452900" cy="29843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1075"/>
                <a:gridCol w="371075"/>
                <a:gridCol w="371075"/>
                <a:gridCol w="371075"/>
                <a:gridCol w="371075"/>
                <a:gridCol w="371075"/>
                <a:gridCol w="371075"/>
                <a:gridCol w="371075"/>
                <a:gridCol w="371075"/>
                <a:gridCol w="371075"/>
                <a:gridCol w="371075"/>
                <a:gridCol w="371075"/>
              </a:tblGrid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31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30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3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2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/>
                    </a:solidFill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</a:tr>
              <a:tr h="3315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en-US" dirty="0">
                        <a:latin typeface="Consolas" panose="020B0609020204030204" pitchFamily="49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27" name="Rectangle 26"/>
          <p:cNvSpPr/>
          <p:nvPr/>
        </p:nvSpPr>
        <p:spPr>
          <a:xfrm>
            <a:off x="650907" y="3186771"/>
            <a:ext cx="8803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nsolas" panose="020B0609020204030204" pitchFamily="49" charset="0"/>
              </a:rPr>
              <a:t>Roll </a:t>
            </a:r>
            <a:r>
              <a:rPr lang="en-US" dirty="0" smtClean="0">
                <a:latin typeface="Consolas" panose="020B0609020204030204" pitchFamily="49" charset="0"/>
              </a:rPr>
              <a:t>38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50907" y="3548620"/>
            <a:ext cx="8803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nsolas" panose="020B0609020204030204" pitchFamily="49" charset="0"/>
              </a:rPr>
              <a:t>Roll </a:t>
            </a:r>
            <a:r>
              <a:rPr lang="en-US" dirty="0" smtClean="0">
                <a:latin typeface="Consolas" panose="020B0609020204030204" pitchFamily="49" charset="0"/>
              </a:rPr>
              <a:t>39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50907" y="3917952"/>
            <a:ext cx="8803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nsolas" panose="020B0609020204030204" pitchFamily="49" charset="0"/>
              </a:rPr>
              <a:t>Roll </a:t>
            </a:r>
            <a:r>
              <a:rPr lang="en-US" dirty="0" smtClean="0">
                <a:latin typeface="Consolas" panose="020B0609020204030204" pitchFamily="49" charset="0"/>
              </a:rPr>
              <a:t>40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69492" y="789408"/>
            <a:ext cx="2628342" cy="461665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97% Memory </a:t>
            </a:r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</a:t>
            </a:r>
            <a:r>
              <a:rPr lang="en-US" sz="24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nused</a:t>
            </a:r>
            <a:endParaRPr lang="en-US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96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3121375" y="2277947"/>
            <a:ext cx="3136605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Values are stored as bits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x="451166" y="1058587"/>
            <a:ext cx="1734544" cy="452025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int x = 5;</a:t>
            </a:r>
          </a:p>
        </p:txBody>
      </p:sp>
      <p:graphicFrame>
        <p:nvGraphicFramePr>
          <p:cNvPr id="76" name="Shape 76"/>
          <p:cNvGraphicFramePr/>
          <p:nvPr>
            <p:extLst>
              <p:ext uri="{D42A27DB-BD31-4B8C-83A1-F6EECF244321}">
                <p14:modId xmlns:p14="http://schemas.microsoft.com/office/powerpoint/2010/main" val="2802775543"/>
              </p:ext>
            </p:extLst>
          </p:nvPr>
        </p:nvGraphicFramePr>
        <p:xfrm>
          <a:off x="3142642" y="1510612"/>
          <a:ext cx="3147235" cy="445748"/>
        </p:xfrm>
        <a:graphic>
          <a:graphicData uri="http://schemas.openxmlformats.org/drawingml/2006/table">
            <a:tbl>
              <a:tblPr>
                <a:noFill/>
                <a:tableStyleId>{F6C3881D-EA6F-4E67-BE94-CD74AF60E1D3}</a:tableStyleId>
              </a:tblPr>
              <a:tblGrid>
                <a:gridCol w="449605"/>
                <a:gridCol w="449605"/>
                <a:gridCol w="449605"/>
                <a:gridCol w="449605"/>
                <a:gridCol w="449605"/>
                <a:gridCol w="449605"/>
                <a:gridCol w="449605"/>
              </a:tblGrid>
              <a:tr h="445748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dirty="0" smtClean="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  <a:endParaRPr lang="en" sz="2000" dirty="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dirty="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..</a:t>
                      </a:r>
                    </a:p>
                  </a:txBody>
                  <a:tcPr marL="68569" marR="68569" marT="68569" marB="68569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dirty="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dirty="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dirty="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dirty="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dirty="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</a:t>
                      </a:r>
                    </a:p>
                  </a:txBody>
                  <a:tcPr marL="68569" marR="68569" marT="68569" marB="68569"/>
                </a:tc>
              </a:tr>
            </a:tbl>
          </a:graphicData>
        </a:graphic>
      </p:graphicFrame>
      <p:sp>
        <p:nvSpPr>
          <p:cNvPr id="78" name="Shape 78"/>
          <p:cNvSpPr txBox="1"/>
          <p:nvPr/>
        </p:nvSpPr>
        <p:spPr>
          <a:xfrm>
            <a:off x="2185709" y="1314920"/>
            <a:ext cx="735030" cy="462918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2000" dirty="0">
                <a:latin typeface="Bree Serif"/>
                <a:ea typeface="Bree Serif"/>
                <a:cs typeface="Bree Serif"/>
                <a:sym typeface="Bree Serif"/>
              </a:rPr>
              <a:t>RAM</a:t>
            </a:r>
          </a:p>
        </p:txBody>
      </p:sp>
      <p:sp>
        <p:nvSpPr>
          <p:cNvPr id="79" name="Shape 79"/>
          <p:cNvSpPr txBox="1"/>
          <p:nvPr/>
        </p:nvSpPr>
        <p:spPr>
          <a:xfrm>
            <a:off x="4360970" y="2062239"/>
            <a:ext cx="763745" cy="4314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2000" dirty="0">
                <a:solidFill>
                  <a:schemeClr val="bg1">
                    <a:lumMod val="75000"/>
                  </a:schemeClr>
                </a:solidFill>
                <a:latin typeface="Bree Serif"/>
                <a:ea typeface="Bree Serif"/>
                <a:cs typeface="Bree Serif"/>
                <a:sym typeface="Bree Serif"/>
              </a:rPr>
              <a:t>32 bit</a:t>
            </a:r>
          </a:p>
        </p:txBody>
      </p:sp>
    </p:spTree>
    <p:extLst>
      <p:ext uri="{BB962C8B-B14F-4D97-AF65-F5344CB8AC3E}">
        <p14:creationId xmlns:p14="http://schemas.microsoft.com/office/powerpoint/2010/main" val="206236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>
            <a:off x="3121375" y="2277947"/>
            <a:ext cx="3136605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Our goal is to modify the bits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x="451166" y="1058587"/>
            <a:ext cx="1734544" cy="452025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2000" dirty="0">
                <a:solidFill>
                  <a:schemeClr val="bg1">
                    <a:lumMod val="75000"/>
                  </a:schemeClr>
                </a:solidFill>
                <a:latin typeface="Consolas"/>
                <a:ea typeface="Consolas"/>
                <a:cs typeface="Consolas"/>
                <a:sym typeface="Consolas"/>
              </a:rPr>
              <a:t>int x = 5;</a:t>
            </a:r>
          </a:p>
        </p:txBody>
      </p:sp>
      <p:graphicFrame>
        <p:nvGraphicFramePr>
          <p:cNvPr id="76" name="Shape 76"/>
          <p:cNvGraphicFramePr/>
          <p:nvPr>
            <p:extLst>
              <p:ext uri="{D42A27DB-BD31-4B8C-83A1-F6EECF244321}">
                <p14:modId xmlns:p14="http://schemas.microsoft.com/office/powerpoint/2010/main" val="2802775543"/>
              </p:ext>
            </p:extLst>
          </p:nvPr>
        </p:nvGraphicFramePr>
        <p:xfrm>
          <a:off x="3142642" y="1510612"/>
          <a:ext cx="3147235" cy="445748"/>
        </p:xfrm>
        <a:graphic>
          <a:graphicData uri="http://schemas.openxmlformats.org/drawingml/2006/table">
            <a:tbl>
              <a:tblPr>
                <a:noFill/>
                <a:tableStyleId>{F6C3881D-EA6F-4E67-BE94-CD74AF60E1D3}</a:tableStyleId>
              </a:tblPr>
              <a:tblGrid>
                <a:gridCol w="449605"/>
                <a:gridCol w="449605"/>
                <a:gridCol w="449605"/>
                <a:gridCol w="449605"/>
                <a:gridCol w="449605"/>
                <a:gridCol w="449605"/>
                <a:gridCol w="449605"/>
              </a:tblGrid>
              <a:tr h="445748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dirty="0" smtClean="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  <a:endParaRPr lang="en" sz="2000" dirty="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dirty="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..</a:t>
                      </a:r>
                    </a:p>
                  </a:txBody>
                  <a:tcPr marL="68569" marR="68569" marT="68569" marB="68569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dirty="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dirty="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dirty="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dirty="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dirty="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</a:t>
                      </a:r>
                    </a:p>
                  </a:txBody>
                  <a:tcPr marL="68569" marR="68569" marT="68569" marB="68569"/>
                </a:tc>
              </a:tr>
            </a:tbl>
          </a:graphicData>
        </a:graphic>
      </p:graphicFrame>
      <p:sp>
        <p:nvSpPr>
          <p:cNvPr id="78" name="Shape 78"/>
          <p:cNvSpPr txBox="1"/>
          <p:nvPr/>
        </p:nvSpPr>
        <p:spPr>
          <a:xfrm>
            <a:off x="2185709" y="1314920"/>
            <a:ext cx="735030" cy="462918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2000" dirty="0">
                <a:latin typeface="Bree Serif"/>
                <a:ea typeface="Bree Serif"/>
                <a:cs typeface="Bree Serif"/>
                <a:sym typeface="Bree Serif"/>
              </a:rPr>
              <a:t>RAM</a:t>
            </a:r>
          </a:p>
        </p:txBody>
      </p:sp>
      <p:sp>
        <p:nvSpPr>
          <p:cNvPr id="79" name="Shape 79"/>
          <p:cNvSpPr txBox="1"/>
          <p:nvPr/>
        </p:nvSpPr>
        <p:spPr>
          <a:xfrm>
            <a:off x="4360970" y="2062239"/>
            <a:ext cx="763745" cy="4314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2000" dirty="0">
                <a:solidFill>
                  <a:schemeClr val="bg1">
                    <a:lumMod val="75000"/>
                  </a:schemeClr>
                </a:solidFill>
                <a:latin typeface="Bree Serif"/>
                <a:ea typeface="Bree Serif"/>
                <a:cs typeface="Bree Serif"/>
                <a:sym typeface="Bree Serif"/>
              </a:rPr>
              <a:t>32 bit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121375" y="4078394"/>
            <a:ext cx="3136605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Shape 76"/>
          <p:cNvGraphicFramePr/>
          <p:nvPr>
            <p:extLst>
              <p:ext uri="{D42A27DB-BD31-4B8C-83A1-F6EECF244321}">
                <p14:modId xmlns:p14="http://schemas.microsoft.com/office/powerpoint/2010/main" val="1546414902"/>
              </p:ext>
            </p:extLst>
          </p:nvPr>
        </p:nvGraphicFramePr>
        <p:xfrm>
          <a:off x="3142642" y="3311059"/>
          <a:ext cx="3147235" cy="445748"/>
        </p:xfrm>
        <a:graphic>
          <a:graphicData uri="http://schemas.openxmlformats.org/drawingml/2006/table">
            <a:tbl>
              <a:tblPr>
                <a:noFill/>
                <a:tableStyleId>{F6C3881D-EA6F-4E67-BE94-CD74AF60E1D3}</a:tableStyleId>
              </a:tblPr>
              <a:tblGrid>
                <a:gridCol w="449605"/>
                <a:gridCol w="449605"/>
                <a:gridCol w="449605"/>
                <a:gridCol w="449605"/>
                <a:gridCol w="449605"/>
                <a:gridCol w="449605"/>
                <a:gridCol w="449605"/>
              </a:tblGrid>
              <a:tr h="445748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dirty="0" smtClean="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  <a:endParaRPr lang="en" sz="2000" dirty="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dirty="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..</a:t>
                      </a:r>
                    </a:p>
                  </a:txBody>
                  <a:tcPr marL="68569" marR="68569" marT="68569" marB="68569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dirty="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dirty="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0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dirty="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dirty="0" smtClean="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</a:t>
                      </a:r>
                      <a:endParaRPr lang="en" sz="2000" dirty="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L="68569" marR="68569" marT="68569" marB="68569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2000" dirty="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</a:t>
                      </a:r>
                    </a:p>
                  </a:txBody>
                  <a:tcPr marL="68569" marR="68569" marT="68569" marB="68569"/>
                </a:tc>
              </a:tr>
            </a:tbl>
          </a:graphicData>
        </a:graphic>
      </p:graphicFrame>
      <p:sp>
        <p:nvSpPr>
          <p:cNvPr id="10" name="Shape 78"/>
          <p:cNvSpPr txBox="1"/>
          <p:nvPr/>
        </p:nvSpPr>
        <p:spPr>
          <a:xfrm>
            <a:off x="2185709" y="3115367"/>
            <a:ext cx="735030" cy="462918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2000" dirty="0">
                <a:latin typeface="Bree Serif"/>
                <a:ea typeface="Bree Serif"/>
                <a:cs typeface="Bree Serif"/>
                <a:sym typeface="Bree Serif"/>
              </a:rPr>
              <a:t>RAM</a:t>
            </a:r>
          </a:p>
        </p:txBody>
      </p:sp>
      <p:sp>
        <p:nvSpPr>
          <p:cNvPr id="11" name="Shape 79"/>
          <p:cNvSpPr txBox="1"/>
          <p:nvPr/>
        </p:nvSpPr>
        <p:spPr>
          <a:xfrm>
            <a:off x="4360970" y="3862686"/>
            <a:ext cx="763745" cy="4314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2000" dirty="0">
                <a:solidFill>
                  <a:schemeClr val="bg1">
                    <a:lumMod val="75000"/>
                  </a:schemeClr>
                </a:solidFill>
                <a:latin typeface="Bree Serif"/>
                <a:ea typeface="Bree Serif"/>
                <a:cs typeface="Bree Serif"/>
                <a:sym typeface="Bree Serif"/>
              </a:rPr>
              <a:t>32 bit</a:t>
            </a:r>
          </a:p>
        </p:txBody>
      </p:sp>
      <p:sp>
        <p:nvSpPr>
          <p:cNvPr id="4" name="Down Arrow 3"/>
          <p:cNvSpPr/>
          <p:nvPr/>
        </p:nvSpPr>
        <p:spPr>
          <a:xfrm>
            <a:off x="4647149" y="2544325"/>
            <a:ext cx="191386" cy="525992"/>
          </a:xfrm>
          <a:prstGeom prst="downArrow">
            <a:avLst/>
          </a:prstGeom>
          <a:solidFill>
            <a:schemeClr val="tx1">
              <a:lumMod val="40000"/>
              <a:lumOff val="60000"/>
            </a:schemeClr>
          </a:solidFill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hape 75"/>
          <p:cNvSpPr txBox="1"/>
          <p:nvPr/>
        </p:nvSpPr>
        <p:spPr>
          <a:xfrm>
            <a:off x="259779" y="4395485"/>
            <a:ext cx="3372142" cy="452025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//value of x is now </a:t>
            </a:r>
            <a:r>
              <a:rPr lang="en" sz="2000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47464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Bitwise operators (Binary operators)</a:t>
            </a:r>
          </a:p>
        </p:txBody>
      </p:sp>
      <p:sp>
        <p:nvSpPr>
          <p:cNvPr id="14" name="Shape 75"/>
          <p:cNvSpPr txBox="1"/>
          <p:nvPr/>
        </p:nvSpPr>
        <p:spPr>
          <a:xfrm>
            <a:off x="227882" y="897374"/>
            <a:ext cx="1239412" cy="452025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AND(&amp;):</a:t>
            </a:r>
            <a:endParaRPr lang="en" sz="2000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826411"/>
              </p:ext>
            </p:extLst>
          </p:nvPr>
        </p:nvGraphicFramePr>
        <p:xfrm>
          <a:off x="307605" y="1349399"/>
          <a:ext cx="1840264" cy="2000250"/>
        </p:xfrm>
        <a:graphic>
          <a:graphicData uri="http://schemas.openxmlformats.org/drawingml/2006/table">
            <a:tbl>
              <a:tblPr firstRow="1" bandRow="1">
                <a:tableStyleId>{F6C3881D-EA6F-4E67-BE94-CD74AF60E1D3}</a:tableStyleId>
              </a:tblPr>
              <a:tblGrid>
                <a:gridCol w="383512"/>
                <a:gridCol w="408718"/>
                <a:gridCol w="1048034"/>
              </a:tblGrid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A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B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A &amp; B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Shape 75"/>
          <p:cNvSpPr txBox="1"/>
          <p:nvPr/>
        </p:nvSpPr>
        <p:spPr>
          <a:xfrm>
            <a:off x="574160" y="3431467"/>
            <a:ext cx="1520454" cy="452025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1600" dirty="0">
                <a:latin typeface="Ubuntu" panose="020B0504030602030204" pitchFamily="34" charset="0"/>
                <a:ea typeface="Consolas"/>
                <a:cs typeface="Consolas"/>
                <a:sym typeface="Consolas"/>
              </a:rPr>
              <a:t>1 if </a:t>
            </a:r>
            <a:r>
              <a:rPr lang="en" sz="1600" b="1" u="sng" dirty="0">
                <a:latin typeface="Ubuntu" panose="020B0504030602030204" pitchFamily="34" charset="0"/>
                <a:ea typeface="Consolas"/>
                <a:cs typeface="Consolas"/>
                <a:sym typeface="Consolas"/>
              </a:rPr>
              <a:t>both</a:t>
            </a:r>
            <a:r>
              <a:rPr lang="en" sz="1600" dirty="0">
                <a:latin typeface="Ubuntu" panose="020B0504030602030204" pitchFamily="34" charset="0"/>
                <a:ea typeface="Consolas"/>
                <a:cs typeface="Consolas"/>
                <a:sym typeface="Consolas"/>
              </a:rPr>
              <a:t> are 1</a:t>
            </a:r>
            <a:endParaRPr lang="en" sz="1600" dirty="0">
              <a:solidFill>
                <a:srgbClr val="FF0000"/>
              </a:solidFill>
              <a:latin typeface="Ubuntu" panose="020B0504030602030204" pitchFamily="34" charset="0"/>
              <a:ea typeface="Consolas"/>
              <a:cs typeface="Consolas"/>
              <a:sym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6323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68569" tIns="68569" rIns="68569" bIns="68569" anchor="ctr" anchorCtr="0">
            <a:noAutofit/>
          </a:bodyPr>
          <a:lstStyle/>
          <a:p>
            <a:r>
              <a:rPr lang="en" sz="2200" dirty="0">
                <a:latin typeface="Ubuntu"/>
                <a:ea typeface="Ubuntu"/>
                <a:cs typeface="Ubuntu"/>
                <a:sym typeface="Ubuntu"/>
              </a:rPr>
              <a:t>Bitwise operators (Binary operators)</a:t>
            </a:r>
          </a:p>
        </p:txBody>
      </p:sp>
      <p:sp>
        <p:nvSpPr>
          <p:cNvPr id="14" name="Shape 75"/>
          <p:cNvSpPr txBox="1"/>
          <p:nvPr/>
        </p:nvSpPr>
        <p:spPr>
          <a:xfrm>
            <a:off x="227882" y="897374"/>
            <a:ext cx="1239412" cy="452025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AND(&amp;):</a:t>
            </a:r>
            <a:endParaRPr lang="en" sz="2000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63193"/>
              </p:ext>
            </p:extLst>
          </p:nvPr>
        </p:nvGraphicFramePr>
        <p:xfrm>
          <a:off x="307605" y="1349399"/>
          <a:ext cx="1840264" cy="2000250"/>
        </p:xfrm>
        <a:graphic>
          <a:graphicData uri="http://schemas.openxmlformats.org/drawingml/2006/table">
            <a:tbl>
              <a:tblPr firstRow="1" bandRow="1">
                <a:tableStyleId>{F6C3881D-EA6F-4E67-BE94-CD74AF60E1D3}</a:tableStyleId>
              </a:tblPr>
              <a:tblGrid>
                <a:gridCol w="383512"/>
                <a:gridCol w="408718"/>
                <a:gridCol w="1048034"/>
              </a:tblGrid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A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B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A &amp; B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Shape 75"/>
          <p:cNvSpPr txBox="1"/>
          <p:nvPr/>
        </p:nvSpPr>
        <p:spPr>
          <a:xfrm>
            <a:off x="2436971" y="897374"/>
            <a:ext cx="1029244" cy="452025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2000" dirty="0">
                <a:latin typeface="Consolas"/>
                <a:ea typeface="Consolas"/>
                <a:cs typeface="Consolas"/>
                <a:sym typeface="Consolas"/>
              </a:rPr>
              <a:t>OR(|):</a:t>
            </a:r>
            <a:endParaRPr lang="en" sz="2000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172367"/>
              </p:ext>
            </p:extLst>
          </p:nvPr>
        </p:nvGraphicFramePr>
        <p:xfrm>
          <a:off x="2489379" y="1370665"/>
          <a:ext cx="1840264" cy="2000250"/>
        </p:xfrm>
        <a:graphic>
          <a:graphicData uri="http://schemas.openxmlformats.org/drawingml/2006/table">
            <a:tbl>
              <a:tblPr firstRow="1" bandRow="1">
                <a:tableStyleId>{F6C3881D-EA6F-4E67-BE94-CD74AF60E1D3}</a:tableStyleId>
              </a:tblPr>
              <a:tblGrid>
                <a:gridCol w="383512"/>
                <a:gridCol w="408718"/>
                <a:gridCol w="1048034"/>
              </a:tblGrid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A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B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Ubuntu" panose="020B0504030602030204" pitchFamily="34" charset="0"/>
                        </a:rPr>
                        <a:t>A | B</a:t>
                      </a:r>
                      <a:endParaRPr lang="en-US" sz="2000" dirty="0">
                        <a:latin typeface="Ubuntu" panose="020B0504030602030204" pitchFamily="34" charset="0"/>
                      </a:endParaRPr>
                    </a:p>
                  </a:txBody>
                  <a:tcPr/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9" name="Shape 75"/>
          <p:cNvSpPr txBox="1"/>
          <p:nvPr/>
        </p:nvSpPr>
        <p:spPr>
          <a:xfrm>
            <a:off x="574160" y="3431467"/>
            <a:ext cx="1520454" cy="452025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r>
              <a:rPr lang="en" sz="1600" dirty="0">
                <a:latin typeface="Ubuntu" panose="020B0504030602030204" pitchFamily="34" charset="0"/>
                <a:ea typeface="Consolas"/>
                <a:cs typeface="Consolas"/>
                <a:sym typeface="Consolas"/>
              </a:rPr>
              <a:t>1 if </a:t>
            </a:r>
            <a:r>
              <a:rPr lang="en" sz="1600" b="1" u="sng" dirty="0">
                <a:latin typeface="Ubuntu" panose="020B0504030602030204" pitchFamily="34" charset="0"/>
                <a:ea typeface="Consolas"/>
                <a:cs typeface="Consolas"/>
                <a:sym typeface="Consolas"/>
              </a:rPr>
              <a:t>both</a:t>
            </a:r>
            <a:r>
              <a:rPr lang="en" sz="1600" dirty="0">
                <a:latin typeface="Ubuntu" panose="020B0504030602030204" pitchFamily="34" charset="0"/>
                <a:ea typeface="Consolas"/>
                <a:cs typeface="Consolas"/>
                <a:sym typeface="Consolas"/>
              </a:rPr>
              <a:t> are 1</a:t>
            </a:r>
            <a:endParaRPr lang="en" sz="1600" dirty="0">
              <a:solidFill>
                <a:srgbClr val="FF0000"/>
              </a:solidFill>
              <a:latin typeface="Ubuntu" panose="020B0504030602030204" pitchFamily="34" charset="0"/>
              <a:ea typeface="Consolas"/>
              <a:cs typeface="Consolas"/>
              <a:sym typeface="Consolas"/>
            </a:endParaRPr>
          </a:p>
        </p:txBody>
      </p:sp>
      <p:sp>
        <p:nvSpPr>
          <p:cNvPr id="20" name="Shape 75"/>
          <p:cNvSpPr txBox="1"/>
          <p:nvPr/>
        </p:nvSpPr>
        <p:spPr>
          <a:xfrm>
            <a:off x="2652825" y="3431467"/>
            <a:ext cx="1265275" cy="452025"/>
          </a:xfrm>
          <a:prstGeom prst="rect">
            <a:avLst/>
          </a:prstGeom>
          <a:noFill/>
          <a:ln>
            <a:noFill/>
          </a:ln>
        </p:spPr>
        <p:txBody>
          <a:bodyPr wrap="square" lIns="68569" tIns="68569" rIns="68569" bIns="68569" anchor="t" anchorCtr="0">
            <a:noAutofit/>
          </a:bodyPr>
          <a:lstStyle/>
          <a:p>
            <a:pPr algn="r"/>
            <a:r>
              <a:rPr lang="en" sz="1600" dirty="0">
                <a:latin typeface="Ubuntu" panose="020B0504030602030204" pitchFamily="34" charset="0"/>
                <a:ea typeface="Consolas"/>
                <a:cs typeface="Consolas"/>
                <a:sym typeface="Consolas"/>
              </a:rPr>
              <a:t>1 if </a:t>
            </a:r>
            <a:r>
              <a:rPr lang="en" sz="1600" b="1" u="sng" dirty="0">
                <a:latin typeface="Ubuntu" panose="020B0504030602030204" pitchFamily="34" charset="0"/>
                <a:ea typeface="Consolas"/>
                <a:cs typeface="Consolas"/>
                <a:sym typeface="Consolas"/>
              </a:rPr>
              <a:t>any</a:t>
            </a:r>
            <a:r>
              <a:rPr lang="en" sz="1600" dirty="0">
                <a:latin typeface="Ubuntu" panose="020B0504030602030204" pitchFamily="34" charset="0"/>
                <a:ea typeface="Consolas"/>
                <a:cs typeface="Consolas"/>
                <a:sym typeface="Consolas"/>
              </a:rPr>
              <a:t> is 1</a:t>
            </a:r>
            <a:endParaRPr lang="en" sz="1600" dirty="0">
              <a:solidFill>
                <a:srgbClr val="FF0000"/>
              </a:solidFill>
              <a:latin typeface="Ubuntu" panose="020B0504030602030204" pitchFamily="34" charset="0"/>
              <a:ea typeface="Consolas"/>
              <a:cs typeface="Consolas"/>
              <a:sym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46949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erial">
  <a:themeElements>
    <a:clrScheme name="Custom 3">
      <a:dk1>
        <a:srgbClr val="900000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</TotalTime>
  <Words>1554</Words>
  <Application>Microsoft Office PowerPoint</Application>
  <PresentationFormat>Custom</PresentationFormat>
  <Paragraphs>596</Paragraphs>
  <Slides>40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Ubuntu Condensed</vt:lpstr>
      <vt:lpstr>Bree Serif</vt:lpstr>
      <vt:lpstr>Open Sans</vt:lpstr>
      <vt:lpstr>Arial</vt:lpstr>
      <vt:lpstr>Consolas</vt:lpstr>
      <vt:lpstr>Ubuntu</vt:lpstr>
      <vt:lpstr>Roboto</vt:lpstr>
      <vt:lpstr>Material</vt:lpstr>
      <vt:lpstr>Bitwise Operations</vt:lpstr>
      <vt:lpstr>Attendance System</vt:lpstr>
      <vt:lpstr>Attendance System</vt:lpstr>
      <vt:lpstr>Attendance System</vt:lpstr>
      <vt:lpstr>Attendance System</vt:lpstr>
      <vt:lpstr>Values are stored as bits</vt:lpstr>
      <vt:lpstr>Our goal is to modify the bits</vt:lpstr>
      <vt:lpstr>Bitwise operators (Binary operators)</vt:lpstr>
      <vt:lpstr>Bitwise operators (Binary operators)</vt:lpstr>
      <vt:lpstr>Bitwise operators (Binary operators)</vt:lpstr>
      <vt:lpstr>Bitwise operators (Binary operators)</vt:lpstr>
      <vt:lpstr>Bitwise operators (Binary operators)</vt:lpstr>
      <vt:lpstr>Bitwise operators (Unary Operator)</vt:lpstr>
      <vt:lpstr>Try out the operators</vt:lpstr>
      <vt:lpstr>Try out the operators</vt:lpstr>
      <vt:lpstr>Try out the operators</vt:lpstr>
      <vt:lpstr>Try out the operators</vt:lpstr>
      <vt:lpstr>Try out the operators</vt:lpstr>
      <vt:lpstr>The decToBin() function</vt:lpstr>
      <vt:lpstr>The modifier function – Set()</vt:lpstr>
      <vt:lpstr>The modifier function – Set()</vt:lpstr>
      <vt:lpstr>The modifier function – Set()</vt:lpstr>
      <vt:lpstr>The modifier function – Reset()</vt:lpstr>
      <vt:lpstr>The modifier function – Reset()</vt:lpstr>
      <vt:lpstr>The modifier function – Reset()</vt:lpstr>
      <vt:lpstr>The modifier function – Toggle()</vt:lpstr>
      <vt:lpstr>The modifier function – Toggle()</vt:lpstr>
      <vt:lpstr>The modifier function – Toggle()</vt:lpstr>
      <vt:lpstr>The modifier function – Toggle()</vt:lpstr>
      <vt:lpstr>The modifier function – Toggle()</vt:lpstr>
      <vt:lpstr>The modifier function – check()</vt:lpstr>
      <vt:lpstr>The modifier function – check()</vt:lpstr>
      <vt:lpstr>The modifier function – check()</vt:lpstr>
      <vt:lpstr>PowerPoint Presentation</vt:lpstr>
      <vt:lpstr>Bit-Fields in C</vt:lpstr>
      <vt:lpstr>PowerPoint Presentation</vt:lpstr>
      <vt:lpstr>Bit-Fields in C</vt:lpstr>
      <vt:lpstr>Bit-Fields in C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Bitwise Manipulation</dc:title>
  <dc:creator>Anik</dc:creator>
  <cp:lastModifiedBy>Windows User</cp:lastModifiedBy>
  <cp:revision>40</cp:revision>
  <dcterms:modified xsi:type="dcterms:W3CDTF">2019-04-26T17:09:25Z</dcterms:modified>
</cp:coreProperties>
</file>