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377" r:id="rId2"/>
    <p:sldId id="360" r:id="rId3"/>
    <p:sldId id="379" r:id="rId4"/>
    <p:sldId id="362" r:id="rId5"/>
    <p:sldId id="363" r:id="rId6"/>
    <p:sldId id="365" r:id="rId7"/>
    <p:sldId id="364" r:id="rId8"/>
    <p:sldId id="369" r:id="rId9"/>
    <p:sldId id="386" r:id="rId10"/>
    <p:sldId id="385" r:id="rId11"/>
    <p:sldId id="384" r:id="rId12"/>
    <p:sldId id="383" r:id="rId13"/>
    <p:sldId id="370" r:id="rId14"/>
    <p:sldId id="387" r:id="rId15"/>
    <p:sldId id="371" r:id="rId16"/>
    <p:sldId id="373" r:id="rId17"/>
    <p:sldId id="374" r:id="rId18"/>
    <p:sldId id="376" r:id="rId19"/>
    <p:sldId id="3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34C68-5805-4807-B65F-78862F29EDD1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28309-1F74-4F7D-993A-75318AC8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00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2322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3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31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35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669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679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402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818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860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825ECD10-AE82-4E7D-AE36-ADCE6DC287EC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67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373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25ECD10-AE82-4E7D-AE36-ADCE6DC287EC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2561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File IO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md.</a:t>
            </a:r>
            <a:r>
              <a:rPr lang="en-US" dirty="0" smtClean="0"/>
              <a:t> Jakaria</a:t>
            </a:r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Dept. of </a:t>
            </a:r>
            <a:r>
              <a:rPr lang="en-US" dirty="0" err="1" smtClean="0"/>
              <a:t>cse</a:t>
            </a:r>
            <a:r>
              <a:rPr lang="en-US" dirty="0" smtClean="0"/>
              <a:t>, mist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11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48130" y="2125293"/>
            <a:ext cx="812047" cy="12379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1" b="51199"/>
          <a:stretch/>
        </p:blipFill>
        <p:spPr>
          <a:xfrm>
            <a:off x="1052238" y="1872076"/>
            <a:ext cx="5048044" cy="1356900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6006376" y="1872075"/>
            <a:ext cx="1223889" cy="50643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fptr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4" name="Straight Arrow Connector 13"/>
          <p:cNvCxnSpPr>
            <a:stCxn id="11" idx="3"/>
          </p:cNvCxnSpPr>
          <p:nvPr/>
        </p:nvCxnSpPr>
        <p:spPr>
          <a:xfrm>
            <a:off x="7230265" y="2125294"/>
            <a:ext cx="817865" cy="2154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948095"/>
              </p:ext>
            </p:extLst>
          </p:nvPr>
        </p:nvGraphicFramePr>
        <p:xfrm>
          <a:off x="651510" y="4852233"/>
          <a:ext cx="7886700" cy="1280160"/>
        </p:xfrm>
        <a:graphic>
          <a:graphicData uri="http://schemas.openxmlformats.org/drawingml/2006/table">
            <a:tbl>
              <a:tblPr/>
              <a:tblGrid>
                <a:gridCol w="1425233"/>
                <a:gridCol w="2363372"/>
                <a:gridCol w="4098095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File </a:t>
                      </a:r>
                      <a:r>
                        <a:rPr lang="en-US" b="0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Mode</a:t>
                      </a:r>
                    </a:p>
                  </a:txBody>
                  <a:tcPr marL="95250" marR="76200" marT="142875" marB="133350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Meaning of Mode</a:t>
                      </a:r>
                    </a:p>
                  </a:txBody>
                  <a:tcPr marL="95250" marR="76200" marT="142875" marB="133350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During Inexistence of </a:t>
                      </a:r>
                      <a:r>
                        <a:rPr lang="en-US" b="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File</a:t>
                      </a:r>
                      <a:endParaRPr lang="en-US" b="0" dirty="0"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0" marR="76200" marT="142875" marB="133350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</a:t>
                      </a:r>
                      <a:endParaRPr lang="en-US" dirty="0"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0" marR="76200" marT="95250" marB="85725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Open for writing.</a:t>
                      </a:r>
                    </a:p>
                  </a:txBody>
                  <a:tcPr marL="95250" marR="76200" marT="95250" marB="85725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If </a:t>
                      </a:r>
                      <a:r>
                        <a:rPr lang="en-US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the file does not exist, it will be created</a:t>
                      </a:r>
                      <a:r>
                        <a:rPr lang="en-US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 If the file exists, its contents are overwritten. </a:t>
                      </a:r>
                      <a:endParaRPr lang="en-US" dirty="0"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0" marR="76200" marT="95250" marB="85725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616413" y="3363250"/>
            <a:ext cx="142859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2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Text.txt</a:t>
            </a:r>
            <a:endParaRPr lang="en-US" sz="2200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of writing in a </a:t>
            </a:r>
            <a:r>
              <a:rPr lang="en-US" dirty="0" smtClean="0"/>
              <a:t>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44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48130" y="2125293"/>
            <a:ext cx="812047" cy="12379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1" b="20882"/>
          <a:stretch/>
        </p:blipFill>
        <p:spPr>
          <a:xfrm>
            <a:off x="1052238" y="1872075"/>
            <a:ext cx="5048044" cy="2199863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6006376" y="1872075"/>
            <a:ext cx="1223889" cy="50643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fptr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4" name="Straight Arrow Connector 13"/>
          <p:cNvCxnSpPr>
            <a:stCxn id="11" idx="3"/>
          </p:cNvCxnSpPr>
          <p:nvPr/>
        </p:nvCxnSpPr>
        <p:spPr>
          <a:xfrm>
            <a:off x="7230265" y="2125294"/>
            <a:ext cx="817865" cy="2154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948095"/>
              </p:ext>
            </p:extLst>
          </p:nvPr>
        </p:nvGraphicFramePr>
        <p:xfrm>
          <a:off x="651510" y="4852233"/>
          <a:ext cx="7886700" cy="1280160"/>
        </p:xfrm>
        <a:graphic>
          <a:graphicData uri="http://schemas.openxmlformats.org/drawingml/2006/table">
            <a:tbl>
              <a:tblPr/>
              <a:tblGrid>
                <a:gridCol w="1425233"/>
                <a:gridCol w="2363372"/>
                <a:gridCol w="4098095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File </a:t>
                      </a:r>
                      <a:r>
                        <a:rPr lang="en-US" b="0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Mode</a:t>
                      </a:r>
                    </a:p>
                  </a:txBody>
                  <a:tcPr marL="95250" marR="76200" marT="142875" marB="133350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Meaning of Mode</a:t>
                      </a:r>
                    </a:p>
                  </a:txBody>
                  <a:tcPr marL="95250" marR="76200" marT="142875" marB="133350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During Inexistence of </a:t>
                      </a:r>
                      <a:r>
                        <a:rPr lang="en-US" b="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File</a:t>
                      </a:r>
                      <a:endParaRPr lang="en-US" b="0" dirty="0"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0" marR="76200" marT="142875" marB="133350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</a:t>
                      </a:r>
                      <a:endParaRPr lang="en-US" dirty="0"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0" marR="76200" marT="95250" marB="85725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Open for writing.</a:t>
                      </a:r>
                    </a:p>
                  </a:txBody>
                  <a:tcPr marL="95250" marR="76200" marT="95250" marB="85725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If </a:t>
                      </a:r>
                      <a:r>
                        <a:rPr lang="en-US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the file does not exist, it will be created</a:t>
                      </a:r>
                      <a:r>
                        <a:rPr lang="en-US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 If the file exists, its contents are overwritten. </a:t>
                      </a:r>
                      <a:endParaRPr lang="en-US" dirty="0"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0" marR="76200" marT="95250" marB="85725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616413" y="3363250"/>
            <a:ext cx="142859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2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Text.txt</a:t>
            </a:r>
            <a:endParaRPr lang="en-US" sz="2200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of writing in a </a:t>
            </a:r>
            <a:r>
              <a:rPr lang="en-US" dirty="0" smtClean="0"/>
              <a:t>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64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48130" y="2125293"/>
            <a:ext cx="812047" cy="12379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1" b="-2534"/>
          <a:stretch/>
        </p:blipFill>
        <p:spPr>
          <a:xfrm>
            <a:off x="1052238" y="1872075"/>
            <a:ext cx="5048044" cy="2850939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6006376" y="1872075"/>
            <a:ext cx="1223889" cy="50643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fptr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4" name="Straight Arrow Connector 13"/>
          <p:cNvCxnSpPr>
            <a:stCxn id="11" idx="3"/>
          </p:cNvCxnSpPr>
          <p:nvPr/>
        </p:nvCxnSpPr>
        <p:spPr>
          <a:xfrm>
            <a:off x="7230265" y="2125294"/>
            <a:ext cx="817865" cy="2154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948095"/>
              </p:ext>
            </p:extLst>
          </p:nvPr>
        </p:nvGraphicFramePr>
        <p:xfrm>
          <a:off x="651510" y="4852233"/>
          <a:ext cx="7886700" cy="1280160"/>
        </p:xfrm>
        <a:graphic>
          <a:graphicData uri="http://schemas.openxmlformats.org/drawingml/2006/table">
            <a:tbl>
              <a:tblPr/>
              <a:tblGrid>
                <a:gridCol w="1425233"/>
                <a:gridCol w="2363372"/>
                <a:gridCol w="4098095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File </a:t>
                      </a:r>
                      <a:r>
                        <a:rPr lang="en-US" b="0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Mode</a:t>
                      </a:r>
                    </a:p>
                  </a:txBody>
                  <a:tcPr marL="95250" marR="76200" marT="142875" marB="133350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Meaning of Mode</a:t>
                      </a:r>
                    </a:p>
                  </a:txBody>
                  <a:tcPr marL="95250" marR="76200" marT="142875" marB="133350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During Inexistence of </a:t>
                      </a:r>
                      <a:r>
                        <a:rPr lang="en-US" b="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File</a:t>
                      </a:r>
                      <a:endParaRPr lang="en-US" b="0" dirty="0"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0" marR="76200" marT="142875" marB="133350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</a:t>
                      </a:r>
                      <a:endParaRPr lang="en-US" dirty="0"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0" marR="76200" marT="95250" marB="85725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Open for writing.</a:t>
                      </a:r>
                    </a:p>
                  </a:txBody>
                  <a:tcPr marL="95250" marR="76200" marT="95250" marB="85725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If </a:t>
                      </a:r>
                      <a:r>
                        <a:rPr lang="en-US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the file does not exist, it will be created</a:t>
                      </a:r>
                      <a:r>
                        <a:rPr lang="en-US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 If the file exists, its contents are overwritten. </a:t>
                      </a:r>
                      <a:endParaRPr lang="en-US" dirty="0"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0" marR="76200" marT="95250" marB="85725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8036238" y="2125293"/>
            <a:ext cx="49564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616413" y="3363250"/>
            <a:ext cx="142859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2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Text.txt</a:t>
            </a:r>
            <a:endParaRPr lang="en-US" sz="2200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of writing in a </a:t>
            </a:r>
            <a:r>
              <a:rPr lang="en-US" dirty="0" smtClean="0"/>
              <a:t>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25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22960" y="1953511"/>
            <a:ext cx="4944302" cy="114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>
                <a:ea typeface="Open Sans" panose="020B0606030504020204" pitchFamily="34" charset="0"/>
                <a:cs typeface="Open Sans" panose="020B0606030504020204" pitchFamily="34" charset="0"/>
              </a:rPr>
              <a:t>Take an int and a float as user input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>
                <a:ea typeface="Open Sans" panose="020B0606030504020204" pitchFamily="34" charset="0"/>
                <a:cs typeface="Open Sans" panose="020B0606030504020204" pitchFamily="34" charset="0"/>
              </a:rPr>
              <a:t>Write it in a file</a:t>
            </a:r>
            <a:endParaRPr lang="en-US" sz="2400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</a:t>
            </a:r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7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22960" y="1953511"/>
            <a:ext cx="6730945" cy="114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>
                <a:ea typeface="Open Sans" panose="020B0606030504020204" pitchFamily="34" charset="0"/>
                <a:cs typeface="Open Sans" panose="020B0606030504020204" pitchFamily="34" charset="0"/>
              </a:rPr>
              <a:t>Take the name, roll and </a:t>
            </a:r>
            <a:r>
              <a:rPr lang="en-US" sz="2400" dirty="0" err="1">
                <a:ea typeface="Open Sans" panose="020B0606030504020204" pitchFamily="34" charset="0"/>
                <a:cs typeface="Open Sans" panose="020B0606030504020204" pitchFamily="34" charset="0"/>
              </a:rPr>
              <a:t>cgpa</a:t>
            </a:r>
            <a:r>
              <a:rPr lang="en-US" sz="2400" dirty="0">
                <a:ea typeface="Open Sans" panose="020B0606030504020204" pitchFamily="34" charset="0"/>
                <a:cs typeface="Open Sans" panose="020B0606030504020204" pitchFamily="34" charset="0"/>
              </a:rPr>
              <a:t> of a student as input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>
                <a:ea typeface="Open Sans" panose="020B0606030504020204" pitchFamily="34" charset="0"/>
                <a:cs typeface="Open Sans" panose="020B0606030504020204" pitchFamily="34" charset="0"/>
              </a:rPr>
              <a:t>Write it in a file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2</a:t>
            </a:r>
          </a:p>
        </p:txBody>
      </p:sp>
    </p:spTree>
    <p:extLst>
      <p:ext uri="{BB962C8B-B14F-4D97-AF65-F5344CB8AC3E}">
        <p14:creationId xmlns:p14="http://schemas.microsoft.com/office/powerpoint/2010/main" val="253193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1977976"/>
            <a:ext cx="4259727" cy="2732459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125048"/>
              </p:ext>
            </p:extLst>
          </p:nvPr>
        </p:nvGraphicFramePr>
        <p:xfrm>
          <a:off x="651510" y="4951050"/>
          <a:ext cx="7886700" cy="1097280"/>
        </p:xfrm>
        <a:graphic>
          <a:graphicData uri="http://schemas.openxmlformats.org/drawingml/2006/table">
            <a:tbl>
              <a:tblPr/>
              <a:tblGrid>
                <a:gridCol w="1425233"/>
                <a:gridCol w="2363372"/>
                <a:gridCol w="4098095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File </a:t>
                      </a:r>
                      <a:r>
                        <a:rPr lang="en-US" b="0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Mode</a:t>
                      </a:r>
                    </a:p>
                  </a:txBody>
                  <a:tcPr marL="95250" marR="76200" marT="142875" marB="133350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Meaning of Mode</a:t>
                      </a:r>
                    </a:p>
                  </a:txBody>
                  <a:tcPr marL="95250" marR="76200" marT="142875" marB="133350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During Inexistence of </a:t>
                      </a:r>
                      <a:r>
                        <a:rPr lang="en-US" b="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File</a:t>
                      </a:r>
                      <a:endParaRPr lang="en-US" b="0" dirty="0"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0" marR="76200" marT="142875" marB="133350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</a:t>
                      </a:r>
                      <a:endParaRPr lang="en-US" dirty="0"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0" marR="76200" marT="95250" marB="85725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Open for reading.</a:t>
                      </a:r>
                    </a:p>
                  </a:txBody>
                  <a:tcPr marL="95250" marR="76200" marT="95250" marB="85725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If the file does not exist, </a:t>
                      </a:r>
                      <a:r>
                        <a:rPr lang="en-US" dirty="0" err="1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fopen</a:t>
                      </a:r>
                      <a:r>
                        <a:rPr lang="en-US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() returns NULL.</a:t>
                      </a:r>
                    </a:p>
                  </a:txBody>
                  <a:tcPr marL="95250" marR="76200" marT="95250" marB="85725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from a </a:t>
            </a:r>
            <a:r>
              <a:rPr lang="en-US" dirty="0" smtClean="0"/>
              <a:t>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3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761669" y="1898398"/>
            <a:ext cx="6677918" cy="671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Display the </a:t>
            </a:r>
            <a:r>
              <a:rPr lang="en-US" sz="2800" dirty="0" smtClean="0">
                <a:ea typeface="Open Sans" panose="020B0606030504020204" pitchFamily="34" charset="0"/>
                <a:cs typeface="Open Sans" panose="020B0606030504020204" pitchFamily="34" charset="0"/>
              </a:rPr>
              <a:t>information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written in Task 2 in console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</a:t>
            </a:r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18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1914440"/>
            <a:ext cx="5323918" cy="739433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063893"/>
              </p:ext>
            </p:extLst>
          </p:nvPr>
        </p:nvGraphicFramePr>
        <p:xfrm>
          <a:off x="651510" y="4818978"/>
          <a:ext cx="7886700" cy="1280160"/>
        </p:xfrm>
        <a:graphic>
          <a:graphicData uri="http://schemas.openxmlformats.org/drawingml/2006/table">
            <a:tbl>
              <a:tblPr/>
              <a:tblGrid>
                <a:gridCol w="1425233"/>
                <a:gridCol w="3165230"/>
                <a:gridCol w="3296237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File </a:t>
                      </a:r>
                      <a:r>
                        <a:rPr lang="en-US" b="0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Mode</a:t>
                      </a:r>
                    </a:p>
                  </a:txBody>
                  <a:tcPr marL="95250" marR="76200" marT="142875" marB="133350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Meaning of Mode</a:t>
                      </a:r>
                    </a:p>
                  </a:txBody>
                  <a:tcPr marL="95250" marR="76200" marT="142875" marB="133350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During Inexistence of </a:t>
                      </a:r>
                      <a:r>
                        <a:rPr lang="en-US" b="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File</a:t>
                      </a:r>
                      <a:endParaRPr lang="en-US" b="0" dirty="0"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0" marR="76200" marT="142875" marB="133350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</a:t>
                      </a:r>
                      <a:endParaRPr lang="en-US" dirty="0"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0" marR="76200" marT="95250" marB="85725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Open for append. i.e, Data is added to end of file.</a:t>
                      </a:r>
                    </a:p>
                  </a:txBody>
                  <a:tcPr marL="95250" marR="76200" marT="95250" marB="85725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If the file does not exists, it will be created.</a:t>
                      </a:r>
                    </a:p>
                  </a:txBody>
                  <a:tcPr marL="95250" marR="76200" marT="95250" marB="85725" anchor="ctr">
                    <a:lnL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 </a:t>
            </a:r>
            <a:r>
              <a:rPr lang="en-US" dirty="0" smtClean="0"/>
              <a:t>mode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87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40789" b="50844"/>
          <a:stretch/>
        </p:blipFill>
        <p:spPr>
          <a:xfrm>
            <a:off x="357809" y="2001790"/>
            <a:ext cx="5956782" cy="3657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chars until end of </a:t>
            </a:r>
            <a:r>
              <a:rPr lang="en-US" dirty="0" smtClean="0"/>
              <a:t>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28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928" y="1782061"/>
            <a:ext cx="5956782" cy="43716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820978" cy="1450757"/>
          </a:xfrm>
        </p:spPr>
        <p:txBody>
          <a:bodyPr>
            <a:normAutofit/>
          </a:bodyPr>
          <a:lstStyle/>
          <a:p>
            <a:r>
              <a:rPr lang="en-US" dirty="0"/>
              <a:t>Displaying chars until end of </a:t>
            </a:r>
            <a:r>
              <a:rPr lang="en-US" dirty="0" smtClean="0"/>
              <a:t>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87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Image result for computer ram and register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10" y="2235153"/>
            <a:ext cx="7056117" cy="346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10243" y="6396335"/>
            <a:ext cx="7567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https://www.doc.ic.ac.uk/~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eedwards/compsys/memory/index.html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https://www.ibm.com/developerworks/library/pa-dalign/index.html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59" y="286604"/>
            <a:ext cx="7873039" cy="1450757"/>
          </a:xfrm>
        </p:spPr>
        <p:txBody>
          <a:bodyPr>
            <a:normAutofit/>
          </a:bodyPr>
          <a:lstStyle/>
          <a:p>
            <a:r>
              <a:rPr lang="en-US" dirty="0"/>
              <a:t>Two different types of </a:t>
            </a:r>
            <a:r>
              <a:rPr lang="en-US" dirty="0" smtClean="0"/>
              <a:t>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36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Image result for computer ram and register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10" y="2235153"/>
            <a:ext cx="7056117" cy="346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10243" y="6396335"/>
            <a:ext cx="7567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https://www.doc.ic.ac.uk/~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eedwards/compsys/memory/index.html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https://www.ibm.com/developerworks/library/pa-dalign/index.html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5234060" y="2535763"/>
            <a:ext cx="2557935" cy="1574199"/>
          </a:xfrm>
          <a:prstGeom prst="roundRect">
            <a:avLst>
              <a:gd name="adj" fmla="val 5050"/>
            </a:avLst>
          </a:prstGeom>
          <a:solidFill>
            <a:schemeClr val="accent2">
              <a:alpha val="2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490861" y="5011955"/>
            <a:ext cx="4501661" cy="992070"/>
          </a:xfrm>
          <a:prstGeom prst="roundRect">
            <a:avLst>
              <a:gd name="adj" fmla="val 5050"/>
            </a:avLst>
          </a:prstGeom>
          <a:solidFill>
            <a:schemeClr val="accent1">
              <a:alpha val="2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59855" y="1673580"/>
            <a:ext cx="163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Open Sans" panose="020B0606030504020204" pitchFamily="34" charset="0"/>
                <a:cs typeface="Open Sans" panose="020B0606030504020204" pitchFamily="34" charset="0"/>
              </a:rPr>
              <a:t>Volatile storage</a:t>
            </a:r>
            <a:endParaRPr lang="en-US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7062860" y="2012780"/>
            <a:ext cx="253219" cy="4245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16079" y="5502332"/>
            <a:ext cx="1884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Open Sans" panose="020B0606030504020204" pitchFamily="34" charset="0"/>
                <a:cs typeface="Open Sans" panose="020B0606030504020204" pitchFamily="34" charset="0"/>
              </a:rPr>
              <a:t>Persistent storage</a:t>
            </a:r>
            <a:endParaRPr lang="en-US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13" name="Straight Arrow Connector 12"/>
          <p:cNvCxnSpPr>
            <a:endCxn id="7" idx="3"/>
          </p:cNvCxnSpPr>
          <p:nvPr/>
        </p:nvCxnSpPr>
        <p:spPr>
          <a:xfrm flipH="1" flipV="1">
            <a:off x="6992522" y="5507990"/>
            <a:ext cx="323558" cy="1790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828528" y="2554537"/>
            <a:ext cx="2014026" cy="726814"/>
          </a:xfrm>
          <a:prstGeom prst="roundRect">
            <a:avLst>
              <a:gd name="adj" fmla="val 5050"/>
            </a:avLst>
          </a:prstGeom>
          <a:solidFill>
            <a:schemeClr val="accent2">
              <a:alpha val="2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842554" y="1887675"/>
            <a:ext cx="3984984" cy="6668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59" y="286604"/>
            <a:ext cx="7873039" cy="1450757"/>
          </a:xfrm>
        </p:spPr>
        <p:txBody>
          <a:bodyPr>
            <a:normAutofit/>
          </a:bodyPr>
          <a:lstStyle/>
          <a:p>
            <a:r>
              <a:rPr lang="en-US" dirty="0"/>
              <a:t>Two different types of </a:t>
            </a:r>
            <a:r>
              <a:rPr lang="en-US" dirty="0" smtClean="0"/>
              <a:t>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94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05746" y="2134257"/>
            <a:ext cx="83782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rgbClr val="252830"/>
                </a:solidFill>
                <a:latin typeface="+mj-lt"/>
              </a:rPr>
              <a:t>When a program is terminated, the entire data is lost. Storing in a file will preserve your data even if the program terminates</a:t>
            </a:r>
            <a:r>
              <a:rPr lang="en-US" sz="2200" dirty="0" smtClean="0">
                <a:solidFill>
                  <a:srgbClr val="252830"/>
                </a:solidFill>
                <a:latin typeface="+mj-lt"/>
              </a:rPr>
              <a:t>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200" dirty="0">
              <a:solidFill>
                <a:srgbClr val="252830"/>
              </a:solidFill>
              <a:latin typeface="+mj-lt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rgbClr val="252830"/>
                </a:solidFill>
                <a:latin typeface="+mj-lt"/>
              </a:rPr>
              <a:t>If you have to enter a large number of data, it will take a lot of time to enter them all</a:t>
            </a:r>
            <a:r>
              <a:rPr lang="en-US" sz="2200" dirty="0" smtClean="0">
                <a:solidFill>
                  <a:srgbClr val="252830"/>
                </a:solidFill>
                <a:latin typeface="+mj-lt"/>
              </a:rPr>
              <a:t>. However</a:t>
            </a:r>
            <a:r>
              <a:rPr lang="en-US" sz="2200" dirty="0">
                <a:solidFill>
                  <a:srgbClr val="252830"/>
                </a:solidFill>
                <a:latin typeface="+mj-lt"/>
              </a:rPr>
              <a:t>, if you have a file containing all the data, you can easily access the contents of the file using few commands in C</a:t>
            </a:r>
            <a:r>
              <a:rPr lang="en-US" sz="2200" dirty="0" smtClean="0">
                <a:solidFill>
                  <a:srgbClr val="252830"/>
                </a:solidFill>
                <a:latin typeface="+mj-lt"/>
              </a:rPr>
              <a:t>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200" dirty="0">
              <a:solidFill>
                <a:srgbClr val="252830"/>
              </a:solidFill>
              <a:latin typeface="+mj-lt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rgbClr val="252830"/>
                </a:solidFill>
                <a:latin typeface="+mj-lt"/>
              </a:rPr>
              <a:t>You can easily move your data from one computer to another without any changes.</a:t>
            </a:r>
            <a:endParaRPr lang="en-US" sz="2200" b="0" i="0" dirty="0">
              <a:solidFill>
                <a:srgbClr val="252830"/>
              </a:solidFill>
              <a:effectLst/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files are needed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147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9078" y="2139239"/>
            <a:ext cx="1189989" cy="158869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51962" y="3953021"/>
            <a:ext cx="30308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Binary Files</a:t>
            </a:r>
          </a:p>
          <a:p>
            <a:pPr algn="ctr"/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(Only Machine Readable)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2654" y="2243063"/>
            <a:ext cx="1381051" cy="138105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376874" y="3953021"/>
            <a:ext cx="22854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Files</a:t>
            </a:r>
            <a:endParaRPr lang="en-US" sz="2200" b="1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(Human Readable)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types of </a:t>
            </a:r>
            <a:r>
              <a:rPr lang="en-US" dirty="0" smtClean="0"/>
              <a:t>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3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2960" y="1985192"/>
            <a:ext cx="803968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>
                <a:solidFill>
                  <a:srgbClr val="252830"/>
                </a:solidFill>
                <a:latin typeface="+mj-lt"/>
              </a:rPr>
              <a:t>Creating a new file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>
                <a:solidFill>
                  <a:srgbClr val="252830"/>
                </a:solidFill>
                <a:latin typeface="+mj-lt"/>
              </a:rPr>
              <a:t>Opening an existing file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>
                <a:solidFill>
                  <a:srgbClr val="252830"/>
                </a:solidFill>
                <a:latin typeface="+mj-lt"/>
              </a:rPr>
              <a:t>Closing a file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>
                <a:solidFill>
                  <a:srgbClr val="252830"/>
                </a:solidFill>
                <a:latin typeface="+mj-lt"/>
              </a:rPr>
              <a:t>Reading from and writing information to a file</a:t>
            </a:r>
            <a:endParaRPr lang="en-US" sz="2200" b="0" i="0" dirty="0">
              <a:solidFill>
                <a:srgbClr val="252830"/>
              </a:solidFill>
              <a:effectLst/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Supported File </a:t>
            </a:r>
            <a:r>
              <a:rPr lang="en-US" dirty="0" smtClean="0"/>
              <a:t>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00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Image result for library with lad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305" y="1857376"/>
            <a:ext cx="6601110" cy="4369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of writing in a </a:t>
            </a:r>
            <a:r>
              <a:rPr lang="en-US" dirty="0" smtClean="0"/>
              <a:t>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04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1" b="80488"/>
          <a:stretch/>
        </p:blipFill>
        <p:spPr>
          <a:xfrm>
            <a:off x="1052238" y="1872075"/>
            <a:ext cx="5048044" cy="542513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6006376" y="1872075"/>
            <a:ext cx="1223889" cy="50643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fptr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4" name="Straight Arrow Connector 13"/>
          <p:cNvCxnSpPr>
            <a:stCxn id="11" idx="3"/>
          </p:cNvCxnSpPr>
          <p:nvPr/>
        </p:nvCxnSpPr>
        <p:spPr>
          <a:xfrm>
            <a:off x="7230265" y="2125294"/>
            <a:ext cx="817865" cy="2154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of writing in a </a:t>
            </a:r>
            <a:r>
              <a:rPr lang="en-US" dirty="0" smtClean="0"/>
              <a:t>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86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1" b="51199"/>
          <a:stretch/>
        </p:blipFill>
        <p:spPr>
          <a:xfrm>
            <a:off x="1052238" y="1872076"/>
            <a:ext cx="5048044" cy="1356900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6006376" y="1872075"/>
            <a:ext cx="1223889" cy="50643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fptr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4" name="Straight Arrow Connector 13"/>
          <p:cNvCxnSpPr>
            <a:stCxn id="11" idx="3"/>
          </p:cNvCxnSpPr>
          <p:nvPr/>
        </p:nvCxnSpPr>
        <p:spPr>
          <a:xfrm>
            <a:off x="7230265" y="2125294"/>
            <a:ext cx="817865" cy="2154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of writing in a </a:t>
            </a:r>
            <a:r>
              <a:rPr lang="en-US" dirty="0" smtClean="0"/>
              <a:t>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68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584</TotalTime>
  <Words>457</Words>
  <Application>Microsoft Office PowerPoint</Application>
  <PresentationFormat>On-screen Show (4:3)</PresentationFormat>
  <Paragraphs>85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Calibri</vt:lpstr>
      <vt:lpstr>Calibri Light</vt:lpstr>
      <vt:lpstr>Consolas</vt:lpstr>
      <vt:lpstr>Courier New</vt:lpstr>
      <vt:lpstr>Open Sans</vt:lpstr>
      <vt:lpstr>Retrospect</vt:lpstr>
      <vt:lpstr>Basic File IO</vt:lpstr>
      <vt:lpstr>Two different types of memory</vt:lpstr>
      <vt:lpstr>Two different types of memory</vt:lpstr>
      <vt:lpstr>Why files are needed?</vt:lpstr>
      <vt:lpstr>Two types of files</vt:lpstr>
      <vt:lpstr>Supported File Operations</vt:lpstr>
      <vt:lpstr>Concept of writing in a File</vt:lpstr>
      <vt:lpstr>Concept of writing in a File</vt:lpstr>
      <vt:lpstr>Concept of writing in a File</vt:lpstr>
      <vt:lpstr>Concept of writing in a File</vt:lpstr>
      <vt:lpstr>Concept of writing in a File</vt:lpstr>
      <vt:lpstr>Concept of writing in a File</vt:lpstr>
      <vt:lpstr>Task 1</vt:lpstr>
      <vt:lpstr>Task 2</vt:lpstr>
      <vt:lpstr>Reading from a file</vt:lpstr>
      <vt:lpstr>Task 3</vt:lpstr>
      <vt:lpstr>Append mode</vt:lpstr>
      <vt:lpstr>Reading chars until end of file</vt:lpstr>
      <vt:lpstr>Displaying chars until end of file</vt:lpstr>
    </vt:vector>
  </TitlesOfParts>
  <Company>Onix Corp.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Anik</dc:creator>
  <cp:lastModifiedBy>Windows User</cp:lastModifiedBy>
  <cp:revision>102</cp:revision>
  <dcterms:created xsi:type="dcterms:W3CDTF">2017-08-23T22:49:27Z</dcterms:created>
  <dcterms:modified xsi:type="dcterms:W3CDTF">2019-04-26T16:02:23Z</dcterms:modified>
</cp:coreProperties>
</file>