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2"/>
  </p:notesMasterIdLst>
  <p:sldIdLst>
    <p:sldId id="351" r:id="rId2"/>
    <p:sldId id="352" r:id="rId3"/>
    <p:sldId id="355" r:id="rId4"/>
    <p:sldId id="357" r:id="rId5"/>
    <p:sldId id="354" r:id="rId6"/>
    <p:sldId id="327" r:id="rId7"/>
    <p:sldId id="358" r:id="rId8"/>
    <p:sldId id="359" r:id="rId9"/>
    <p:sldId id="388" r:id="rId10"/>
    <p:sldId id="360" r:id="rId11"/>
    <p:sldId id="361" r:id="rId12"/>
    <p:sldId id="390" r:id="rId13"/>
    <p:sldId id="391" r:id="rId14"/>
    <p:sldId id="389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7" r:id="rId27"/>
    <p:sldId id="375" r:id="rId28"/>
    <p:sldId id="378" r:id="rId29"/>
    <p:sldId id="374" r:id="rId30"/>
    <p:sldId id="392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46" r:id="rId39"/>
    <p:sldId id="386" r:id="rId40"/>
    <p:sldId id="38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34C68-5805-4807-B65F-78862F29EDD1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28309-1F74-4F7D-993A-75318AC8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46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3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9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0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1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7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5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8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5ECD10-AE82-4E7D-AE36-ADCE6DC287EC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0E7773-F07D-4E12-AE3D-5E83BC215C9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71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Multidimensional </a:t>
            </a:r>
            <a:r>
              <a:rPr lang="en-US" sz="6000" dirty="0" smtClean="0"/>
              <a:t>Array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Md. Jakaria</a:t>
            </a:r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Dept. </a:t>
            </a:r>
            <a:r>
              <a:rPr lang="en-US" dirty="0" err="1" smtClean="0"/>
              <a:t>cse</a:t>
            </a:r>
            <a:r>
              <a:rPr lang="en-US" dirty="0" smtClean="0"/>
              <a:t>, 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2843107" cy="6698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22960" y="1889732"/>
            <a:ext cx="24932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How will it look like?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9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2843107" cy="6698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155920"/>
              </p:ext>
            </p:extLst>
          </p:nvPr>
        </p:nvGraphicFramePr>
        <p:xfrm>
          <a:off x="5761422" y="2763717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6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845733"/>
            <a:ext cx="7543801" cy="4469341"/>
          </a:xfrm>
        </p:spPr>
        <p:txBody>
          <a:bodyPr>
            <a:normAutofit/>
          </a:bodyPr>
          <a:lstStyle/>
          <a:p>
            <a:pPr>
              <a:spcBef>
                <a:spcPct val="40000"/>
              </a:spcBef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Two-dimensional Array: </a:t>
            </a:r>
            <a:r>
              <a:rPr lang="en-US" sz="2400" dirty="0"/>
              <a:t>a collection of a fixed number </a:t>
            </a:r>
            <a:r>
              <a:rPr lang="en-US" sz="2400" dirty="0" smtClean="0"/>
              <a:t>of components </a:t>
            </a:r>
            <a:r>
              <a:rPr lang="en-US" sz="2400" dirty="0"/>
              <a:t>arranged in two dimensions</a:t>
            </a:r>
          </a:p>
          <a:p>
            <a:pPr marL="525780" lvl="2" indent="-342900">
              <a:spcBef>
                <a:spcPct val="40000"/>
              </a:spcBef>
              <a:spcAft>
                <a:spcPts val="2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2400" dirty="0"/>
              <a:t>All components are of the same </a:t>
            </a:r>
            <a:r>
              <a:rPr lang="en-US" sz="2400" dirty="0" smtClean="0"/>
              <a:t>type</a:t>
            </a:r>
          </a:p>
          <a:p>
            <a:pPr marL="182880" lvl="2" indent="0">
              <a:spcBef>
                <a:spcPct val="40000"/>
              </a:spcBef>
              <a:spcAft>
                <a:spcPts val="200"/>
              </a:spcAft>
              <a:buSzPct val="100000"/>
              <a:buNone/>
            </a:pPr>
            <a:endParaRPr lang="en-US" sz="2400" dirty="0"/>
          </a:p>
          <a:p>
            <a:pPr>
              <a:spcBef>
                <a:spcPct val="40000"/>
              </a:spcBef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The syntax for declaring a two-dimensional array is:</a:t>
            </a:r>
          </a:p>
          <a:p>
            <a:pPr lvl="1">
              <a:spcBef>
                <a:spcPct val="40000"/>
              </a:spcBef>
              <a:buFont typeface="Arial" charset="0"/>
              <a:buNone/>
            </a:pPr>
            <a:r>
              <a:rPr lang="en-US" sz="2400" dirty="0" err="1">
                <a:latin typeface="Courier New" pitchFamily="49" charset="0"/>
              </a:rPr>
              <a:t>dataType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arrayName</a:t>
            </a:r>
            <a:r>
              <a:rPr lang="en-US" sz="2400" dirty="0" smtClean="0">
                <a:latin typeface="Courier New" pitchFamily="49" charset="0"/>
              </a:rPr>
              <a:t>[</a:t>
            </a:r>
            <a:r>
              <a:rPr lang="en-US" sz="2400" dirty="0" err="1" smtClean="0">
                <a:latin typeface="Courier New" pitchFamily="49" charset="0"/>
              </a:rPr>
              <a:t>rowsize</a:t>
            </a:r>
            <a:r>
              <a:rPr lang="en-US" sz="2400" dirty="0" smtClean="0">
                <a:latin typeface="Courier New" pitchFamily="49" charset="0"/>
              </a:rPr>
              <a:t>][</a:t>
            </a:r>
            <a:r>
              <a:rPr lang="en-US" sz="2400" dirty="0" err="1" smtClean="0">
                <a:latin typeface="Courier New" pitchFamily="49" charset="0"/>
              </a:rPr>
              <a:t>colsize</a:t>
            </a:r>
            <a:r>
              <a:rPr lang="en-US" sz="2400" dirty="0" smtClean="0">
                <a:latin typeface="Courier New" pitchFamily="49" charset="0"/>
              </a:rPr>
              <a:t>];</a:t>
            </a:r>
          </a:p>
          <a:p>
            <a:pPr lvl="1">
              <a:spcBef>
                <a:spcPct val="40000"/>
              </a:spcBef>
              <a:buFont typeface="Arial" charset="0"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spcBef>
                <a:spcPct val="40000"/>
              </a:spcBef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where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rowsize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colsize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are expressions yielding positive integer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values.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8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Two-Dimensional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100000"/>
              </a:spcBef>
            </a:pPr>
            <a:r>
              <a:rPr lang="en-US" sz="2400" dirty="0"/>
              <a:t>The two expressions </a:t>
            </a:r>
            <a:r>
              <a:rPr lang="en-US" sz="2400" dirty="0" err="1">
                <a:latin typeface="Courier New" pitchFamily="49" charset="0"/>
              </a:rPr>
              <a:t>rowsize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>
                <a:latin typeface="Courier New" pitchFamily="49" charset="0"/>
              </a:rPr>
              <a:t>colsize</a:t>
            </a:r>
            <a:r>
              <a:rPr lang="en-US" sz="2400" dirty="0" smtClean="0"/>
              <a:t> </a:t>
            </a:r>
            <a:r>
              <a:rPr lang="en-US" sz="2400" dirty="0"/>
              <a:t>specify the number of rows and the number of columns, respectively, in the array</a:t>
            </a:r>
          </a:p>
          <a:p>
            <a:pPr>
              <a:spcBef>
                <a:spcPct val="100000"/>
              </a:spcBef>
            </a:pPr>
            <a:r>
              <a:rPr lang="en-US" sz="2400" dirty="0"/>
              <a:t>Two-dimensional arrays are sometimes called matrices or tables</a:t>
            </a:r>
          </a:p>
        </p:txBody>
      </p:sp>
    </p:spTree>
    <p:extLst>
      <p:ext uri="{BB962C8B-B14F-4D97-AF65-F5344CB8AC3E}">
        <p14:creationId xmlns:p14="http://schemas.microsoft.com/office/powerpoint/2010/main" val="30512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2843107" cy="6698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155920"/>
              </p:ext>
            </p:extLst>
          </p:nvPr>
        </p:nvGraphicFramePr>
        <p:xfrm>
          <a:off x="5761422" y="2763717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5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2843107" cy="6698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792231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4882" y="2990461"/>
            <a:ext cx="40056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ea typeface="Open Sans" panose="020B0606030504020204" pitchFamily="34" charset="0"/>
                <a:cs typeface="Open Sans" panose="020B0606030504020204" pitchFamily="34" charset="0"/>
              </a:rPr>
              <a:t>How can we access this element?</a:t>
            </a: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ea typeface="Open Sans" panose="020B0606030504020204" pitchFamily="34" charset="0"/>
                <a:cs typeface="Open Sans" panose="020B0606030504020204" pitchFamily="34" charset="0"/>
              </a:rPr>
              <a:t>	 Row?</a:t>
            </a: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ea typeface="Open Sans" panose="020B0606030504020204" pitchFamily="34" charset="0"/>
                <a:cs typeface="Open Sans" panose="020B0606030504020204" pitchFamily="34" charset="0"/>
              </a:rPr>
              <a:t>	 Column?</a:t>
            </a:r>
            <a:endParaRPr lang="en-US" sz="22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0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2843107" cy="6698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492638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4882" y="2990461"/>
            <a:ext cx="40056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ea typeface="Open Sans" panose="020B0606030504020204" pitchFamily="34" charset="0"/>
                <a:cs typeface="Open Sans" panose="020B0606030504020204" pitchFamily="34" charset="0"/>
              </a:rPr>
              <a:t>How can we access this element?</a:t>
            </a: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ea typeface="Open Sans" panose="020B0606030504020204" pitchFamily="34" charset="0"/>
                <a:cs typeface="Open Sans" panose="020B0606030504020204" pitchFamily="34" charset="0"/>
              </a:rPr>
              <a:t>	 </a:t>
            </a:r>
            <a:r>
              <a:rPr lang="en-US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Row?</a:t>
            </a:r>
            <a:endParaRPr lang="en-US" sz="22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ea typeface="Open Sans" panose="020B0606030504020204" pitchFamily="34" charset="0"/>
                <a:cs typeface="Open Sans" panose="020B0606030504020204" pitchFamily="34" charset="0"/>
              </a:rPr>
              <a:t>	 </a:t>
            </a:r>
            <a:r>
              <a:rPr lang="en-US" sz="2200" dirty="0" smtClean="0">
                <a:ea typeface="Open Sans" panose="020B0606030504020204" pitchFamily="34" charset="0"/>
                <a:cs typeface="Open Sans" panose="020B0606030504020204" pitchFamily="34" charset="0"/>
              </a:rPr>
              <a:t>Column?</a:t>
            </a:r>
            <a:endParaRPr lang="en-US" sz="22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2843107" cy="6698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492638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4882" y="2990461"/>
            <a:ext cx="39661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How </a:t>
            </a: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can we access this element?</a:t>
            </a: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Row = 0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Column = 0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97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2843107" cy="6698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38946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4882" y="2990461"/>
            <a:ext cx="39661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How </a:t>
            </a: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can we access this element?</a:t>
            </a: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Row = 0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Column = 0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4768299"/>
            <a:ext cx="2690871" cy="55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2843107" cy="6698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03842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4882" y="2990461"/>
            <a:ext cx="39661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How </a:t>
            </a: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can we access this element?</a:t>
            </a: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Row ?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Column ?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One-Dimensional </a:t>
            </a:r>
            <a:r>
              <a:rPr lang="en-US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20" y="2209801"/>
            <a:ext cx="1733550" cy="1733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2941061" y="2376487"/>
            <a:ext cx="1014052" cy="14001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4035431" y="2376487"/>
            <a:ext cx="1014052" cy="14001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5129801" y="2376487"/>
            <a:ext cx="1014052" cy="14001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6224171" y="2376487"/>
            <a:ext cx="1014052" cy="14001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7373040" y="2376487"/>
            <a:ext cx="1014052" cy="140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2843107" cy="6698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03842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4882" y="2990461"/>
            <a:ext cx="39661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How </a:t>
            </a: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can we access this element?</a:t>
            </a: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Row = 0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Column = 1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-D Array 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2843107" cy="66984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697100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4882" y="2990461"/>
            <a:ext cx="39661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How </a:t>
            </a: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can we access this element?</a:t>
            </a: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Row = 0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57250" indent="-285750">
              <a:buFont typeface="Courier New" panose="02070309020205020404" pitchFamily="49" charset="0"/>
              <a:buChar char="o"/>
            </a:pP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Column = 1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93" y="4768299"/>
            <a:ext cx="3100731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6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50054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658" y="2705733"/>
            <a:ext cx="2843107" cy="6698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58" y="3446662"/>
            <a:ext cx="2690871" cy="5554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601" y="4150410"/>
            <a:ext cx="3100731" cy="5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11359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658" y="2705733"/>
            <a:ext cx="2843107" cy="6698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58" y="3446662"/>
            <a:ext cx="2690871" cy="5554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601" y="4150410"/>
            <a:ext cx="3100731" cy="56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601" y="4719932"/>
            <a:ext cx="2737824" cy="67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4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04836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658" y="2705733"/>
            <a:ext cx="2843107" cy="6698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58" y="3446662"/>
            <a:ext cx="2690871" cy="5554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601" y="4150410"/>
            <a:ext cx="3100731" cy="56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601" y="4719932"/>
            <a:ext cx="2737824" cy="67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82453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40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658" y="2705733"/>
            <a:ext cx="2843107" cy="6698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58" y="3446662"/>
            <a:ext cx="2690871" cy="5554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93" y="4073204"/>
            <a:ext cx="3100731" cy="56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136" y="4642726"/>
            <a:ext cx="2737824" cy="6752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136" y="5395180"/>
            <a:ext cx="2785393" cy="59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82453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40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658" y="2705733"/>
            <a:ext cx="2843107" cy="6698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58" y="3446662"/>
            <a:ext cx="2690871" cy="5554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93" y="4073204"/>
            <a:ext cx="3100731" cy="56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136" y="4642726"/>
            <a:ext cx="2737824" cy="6752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136" y="5395180"/>
            <a:ext cx="2785393" cy="5908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81181" y="1889732"/>
            <a:ext cx="24705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      Column             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5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82453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40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658" y="2705733"/>
            <a:ext cx="2843107" cy="6698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58" y="3446662"/>
            <a:ext cx="2690871" cy="5554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93" y="4073204"/>
            <a:ext cx="3100731" cy="56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136" y="4642726"/>
            <a:ext cx="2737824" cy="6752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136" y="5395180"/>
            <a:ext cx="2785393" cy="5908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81181" y="1889732"/>
            <a:ext cx="24705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      Column             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98110" y="4002117"/>
            <a:ext cx="2083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      Row             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82453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40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658" y="2705733"/>
            <a:ext cx="2843107" cy="6698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58" y="3446662"/>
            <a:ext cx="2690871" cy="5554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93" y="4073204"/>
            <a:ext cx="3100731" cy="56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136" y="4642726"/>
            <a:ext cx="2737824" cy="6752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136" y="5395180"/>
            <a:ext cx="2785393" cy="5908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81181" y="1889732"/>
            <a:ext cx="24705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      Column             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98110" y="4002117"/>
            <a:ext cx="2083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      Row             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4" name="Elbow Connector 23"/>
          <p:cNvCxnSpPr/>
          <p:nvPr/>
        </p:nvCxnSpPr>
        <p:spPr>
          <a:xfrm>
            <a:off x="2304048" y="5864962"/>
            <a:ext cx="2020777" cy="198265"/>
          </a:xfrm>
          <a:prstGeom prst="bentConnector3">
            <a:avLst>
              <a:gd name="adj1" fmla="val 121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54167" y="5823408"/>
            <a:ext cx="24705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      Column             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82453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40 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658" y="2705733"/>
            <a:ext cx="2843107" cy="6698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58" y="3446662"/>
            <a:ext cx="2690871" cy="5554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93" y="4073204"/>
            <a:ext cx="3100731" cy="569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136" y="4642726"/>
            <a:ext cx="2737824" cy="6752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136" y="5395180"/>
            <a:ext cx="2785393" cy="5908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81181" y="1889732"/>
            <a:ext cx="24705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      Column             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98110" y="4002117"/>
            <a:ext cx="2083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      Row             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4" name="Elbow Connector 23"/>
          <p:cNvCxnSpPr/>
          <p:nvPr/>
        </p:nvCxnSpPr>
        <p:spPr>
          <a:xfrm>
            <a:off x="1766571" y="5872163"/>
            <a:ext cx="2605404" cy="198265"/>
          </a:xfrm>
          <a:prstGeom prst="bentConnector3">
            <a:avLst>
              <a:gd name="adj1" fmla="val -45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54167" y="5823408"/>
            <a:ext cx="12495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      Row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20" y="2209801"/>
            <a:ext cx="1733550" cy="1733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2941061" y="2376487"/>
            <a:ext cx="1014052" cy="14001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4035431" y="2376487"/>
            <a:ext cx="1014052" cy="14001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5129801" y="2376487"/>
            <a:ext cx="1014052" cy="14001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6224171" y="2376487"/>
            <a:ext cx="1014052" cy="140017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04" y="4474104"/>
            <a:ext cx="2547382" cy="82458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7373040" y="2376487"/>
            <a:ext cx="1014052" cy="1400176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44205"/>
              </p:ext>
            </p:extLst>
          </p:nvPr>
        </p:nvGraphicFramePr>
        <p:xfrm>
          <a:off x="3370341" y="4564989"/>
          <a:ext cx="4342230" cy="642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1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Array Components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syntax to access a component of a two-dimensional array is:</a:t>
            </a:r>
          </a:p>
          <a:p>
            <a:pPr lvl="1">
              <a:buFont typeface="Arial" charset="0"/>
              <a:buNone/>
            </a:pPr>
            <a:r>
              <a:rPr lang="en-US" sz="2400" dirty="0" err="1" smtClean="0">
                <a:latin typeface="Courier New" pitchFamily="49" charset="0"/>
              </a:rPr>
              <a:t>arrayName</a:t>
            </a:r>
            <a:r>
              <a:rPr lang="en-US" sz="2400" dirty="0" smtClean="0">
                <a:latin typeface="Courier New" pitchFamily="49" charset="0"/>
              </a:rPr>
              <a:t>[index1</a:t>
            </a:r>
            <a:r>
              <a:rPr lang="en-US" sz="2400" dirty="0">
                <a:latin typeface="Courier New" pitchFamily="49" charset="0"/>
              </a:rPr>
              <a:t>][</a:t>
            </a:r>
            <a:r>
              <a:rPr lang="en-US" sz="2400" dirty="0" smtClean="0">
                <a:latin typeface="Courier New" pitchFamily="49" charset="0"/>
              </a:rPr>
              <a:t>index2]</a:t>
            </a:r>
          </a:p>
          <a:p>
            <a:pPr lvl="1">
              <a:buFont typeface="Arial" charset="0"/>
              <a:buNone/>
            </a:pPr>
            <a:endParaRPr lang="en-US" sz="24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 dirty="0"/>
              <a:t>	where </a:t>
            </a:r>
            <a:r>
              <a:rPr lang="en-US" sz="2400" dirty="0" smtClean="0">
                <a:latin typeface="Courier New" pitchFamily="49" charset="0"/>
              </a:rPr>
              <a:t>index1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>
                <a:latin typeface="Courier New" pitchFamily="49" charset="0"/>
              </a:rPr>
              <a:t>index2</a:t>
            </a:r>
            <a:r>
              <a:rPr lang="en-US" sz="2400" dirty="0" smtClean="0"/>
              <a:t> </a:t>
            </a:r>
            <a:r>
              <a:rPr lang="en-US" sz="2400" dirty="0"/>
              <a:t>are expressions yielding nonnegative integer </a:t>
            </a:r>
            <a:r>
              <a:rPr lang="en-US" sz="2400" dirty="0" smtClean="0"/>
              <a:t>values</a:t>
            </a:r>
          </a:p>
          <a:p>
            <a:pPr>
              <a:buFontTx/>
              <a:buNone/>
            </a:pPr>
            <a:endParaRPr lang="en-US" sz="2400" dirty="0"/>
          </a:p>
          <a:p>
            <a:r>
              <a:rPr lang="en-US" sz="2400" dirty="0" smtClean="0">
                <a:latin typeface="Courier New" pitchFamily="49" charset="0"/>
              </a:rPr>
              <a:t>index1</a:t>
            </a:r>
            <a:r>
              <a:rPr lang="en-US" sz="2400" dirty="0" smtClean="0"/>
              <a:t> </a:t>
            </a:r>
            <a:r>
              <a:rPr lang="en-US" sz="2400" dirty="0"/>
              <a:t>specifies the row position and </a:t>
            </a:r>
            <a:r>
              <a:rPr lang="en-US" sz="2400" dirty="0" smtClean="0">
                <a:latin typeface="Courier New" pitchFamily="49" charset="0"/>
              </a:rPr>
              <a:t>index2</a:t>
            </a:r>
            <a:r>
              <a:rPr lang="en-US" sz="2400" dirty="0" smtClean="0"/>
              <a:t> </a:t>
            </a:r>
            <a:r>
              <a:rPr lang="en-US" sz="2400" dirty="0"/>
              <a:t>specifies the column position</a:t>
            </a:r>
          </a:p>
        </p:txBody>
      </p:sp>
    </p:spTree>
    <p:extLst>
      <p:ext uri="{BB962C8B-B14F-4D97-AF65-F5344CB8AC3E}">
        <p14:creationId xmlns:p14="http://schemas.microsoft.com/office/powerpoint/2010/main" val="22418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22030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416585"/>
            <a:ext cx="2843107" cy="6698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2960" y="3334764"/>
            <a:ext cx="44453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Task 1: </a:t>
            </a:r>
            <a:r>
              <a:rPr lang="en-US" sz="2400" dirty="0"/>
              <a:t>Use for loop to take </a:t>
            </a:r>
            <a:r>
              <a:rPr lang="en-US" sz="2400" dirty="0" smtClean="0"/>
              <a:t>input</a:t>
            </a:r>
          </a:p>
          <a:p>
            <a:r>
              <a:rPr lang="en-US" sz="2400" dirty="0" smtClean="0"/>
              <a:t> from </a:t>
            </a:r>
            <a:r>
              <a:rPr lang="en-US" sz="2400" dirty="0"/>
              <a:t>user and populate </a:t>
            </a:r>
            <a:r>
              <a:rPr lang="en-US" sz="2400" dirty="0" smtClean="0"/>
              <a:t>the </a:t>
            </a:r>
            <a:r>
              <a:rPr lang="en-US" sz="2400" dirty="0"/>
              <a:t>array.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22030"/>
              </p:ext>
            </p:extLst>
          </p:nvPr>
        </p:nvGraphicFramePr>
        <p:xfrm>
          <a:off x="5761422" y="2769963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1182" y="2320619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7757" y="2908250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416585"/>
            <a:ext cx="2843107" cy="6698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2960" y="3334764"/>
            <a:ext cx="44453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Task 1: </a:t>
            </a:r>
            <a:r>
              <a:rPr lang="en-US" sz="2400" dirty="0"/>
              <a:t>Use for loop to take </a:t>
            </a:r>
            <a:r>
              <a:rPr lang="en-US" sz="2400" dirty="0" smtClean="0"/>
              <a:t>input</a:t>
            </a:r>
          </a:p>
          <a:p>
            <a:r>
              <a:rPr lang="en-US" sz="2400" dirty="0" smtClean="0"/>
              <a:t> from </a:t>
            </a:r>
            <a:r>
              <a:rPr lang="en-US" sz="2400" dirty="0"/>
              <a:t>user and populate </a:t>
            </a:r>
            <a:r>
              <a:rPr lang="en-US" sz="2400" dirty="0" smtClean="0"/>
              <a:t>the </a:t>
            </a:r>
            <a:r>
              <a:rPr lang="en-US" sz="2400" dirty="0"/>
              <a:t>array.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22960" y="4456120"/>
            <a:ext cx="47181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Task 2: </a:t>
            </a:r>
            <a:r>
              <a:rPr lang="en-US" sz="2400" dirty="0" smtClean="0"/>
              <a:t>Print the </a:t>
            </a:r>
            <a:r>
              <a:rPr lang="en-US" sz="2400" dirty="0"/>
              <a:t>matrix into </a:t>
            </a:r>
            <a:r>
              <a:rPr lang="en-US" sz="2400" dirty="0" smtClean="0"/>
              <a:t>console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4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6961872" cy="202260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264355" y="2320619"/>
            <a:ext cx="3043094" cy="1866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536198"/>
              </p:ext>
            </p:extLst>
          </p:nvPr>
        </p:nvGraphicFramePr>
        <p:xfrm>
          <a:off x="971335" y="3640854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2027" y="3695377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8228" y="3154113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335" y="1864727"/>
            <a:ext cx="15597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Initialization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7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6961872" cy="202260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272652" y="2892119"/>
            <a:ext cx="3043094" cy="1866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739078"/>
              </p:ext>
            </p:extLst>
          </p:nvPr>
        </p:nvGraphicFramePr>
        <p:xfrm>
          <a:off x="971335" y="3640854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2027" y="3695377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8228" y="3154113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335" y="1864727"/>
            <a:ext cx="15597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Initialization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6961872" cy="202260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272652" y="3369556"/>
            <a:ext cx="3043094" cy="1866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043606"/>
              </p:ext>
            </p:extLst>
          </p:nvPr>
        </p:nvGraphicFramePr>
        <p:xfrm>
          <a:off x="971335" y="3640854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40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2027" y="3695377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8228" y="3154113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335" y="1864727"/>
            <a:ext cx="15597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Initialization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7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6961872" cy="202260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303896" y="3798181"/>
            <a:ext cx="3043094" cy="1866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373254"/>
              </p:ext>
            </p:extLst>
          </p:nvPr>
        </p:nvGraphicFramePr>
        <p:xfrm>
          <a:off x="971335" y="3640854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40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2027" y="3695377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8228" y="3154113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335" y="1864727"/>
            <a:ext cx="15597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Initialization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320619"/>
            <a:ext cx="6961872" cy="202260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724263"/>
              </p:ext>
            </p:extLst>
          </p:nvPr>
        </p:nvGraphicFramePr>
        <p:xfrm>
          <a:off x="971335" y="3640854"/>
          <a:ext cx="2605338" cy="257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endParaRPr lang="en-US" sz="2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30  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40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15</a:t>
                      </a:r>
                      <a:endParaRPr kumimoji="0" lang="en-US" sz="2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20</a:t>
                      </a:r>
                      <a:endParaRPr kumimoji="0" lang="en-US" sz="2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25</a:t>
                      </a:r>
                      <a:endParaRPr kumimoji="0" lang="en-US" sz="2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2027" y="3695377"/>
            <a:ext cx="5196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0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1 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2</a:t>
            </a:r>
          </a:p>
          <a:p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3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8228" y="3154113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0          1             2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335" y="1864727"/>
            <a:ext cx="15597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Initialization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0" y="1940032"/>
            <a:ext cx="11035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Task 1</a:t>
            </a:r>
            <a:endParaRPr lang="en-US" sz="3000" b="1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206739"/>
              </p:ext>
            </p:extLst>
          </p:nvPr>
        </p:nvGraphicFramePr>
        <p:xfrm>
          <a:off x="3381858" y="3556537"/>
          <a:ext cx="2605340" cy="2093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509"/>
                <a:gridCol w="745588"/>
                <a:gridCol w="731520"/>
                <a:gridCol w="831723"/>
              </a:tblGrid>
              <a:tr h="25976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22960" y="2423441"/>
            <a:ext cx="64822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Initialize the following matrix. Multiply all by 10. Print it.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0674" y="3135365"/>
            <a:ext cx="1059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Column</a:t>
            </a:r>
            <a:endParaRPr lang="en-US" sz="22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03726" y="4553033"/>
            <a:ext cx="6724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Row</a:t>
            </a:r>
            <a:endParaRPr lang="en-US" sz="2200" dirty="0">
              <a:solidFill>
                <a:schemeClr val="bg1">
                  <a:lumMod val="50000"/>
                </a:schemeClr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</p:spTree>
    <p:extLst>
      <p:ext uri="{BB962C8B-B14F-4D97-AF65-F5344CB8AC3E}">
        <p14:creationId xmlns:p14="http://schemas.microsoft.com/office/powerpoint/2010/main" val="40209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0" y="1940032"/>
            <a:ext cx="11035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Task </a:t>
            </a:r>
            <a:r>
              <a:rPr lang="en-US" sz="3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000" b="1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960" y="2423441"/>
            <a:ext cx="66234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Initialize the following two </a:t>
            </a:r>
            <a:r>
              <a:rPr lang="en-US" sz="220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matrices. Add </a:t>
            </a:r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them. Print the </a:t>
            </a:r>
          </a:p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resultant matrix.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753830"/>
              </p:ext>
            </p:extLst>
          </p:nvPr>
        </p:nvGraphicFramePr>
        <p:xfrm>
          <a:off x="1022118" y="3676291"/>
          <a:ext cx="3306807" cy="2093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272"/>
                <a:gridCol w="717332"/>
                <a:gridCol w="703797"/>
                <a:gridCol w="800203"/>
                <a:gridCol w="800203"/>
              </a:tblGrid>
              <a:tr h="25976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87493"/>
              </p:ext>
            </p:extLst>
          </p:nvPr>
        </p:nvGraphicFramePr>
        <p:xfrm>
          <a:off x="4915748" y="3666407"/>
          <a:ext cx="3306807" cy="2093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272"/>
                <a:gridCol w="717332"/>
                <a:gridCol w="703797"/>
                <a:gridCol w="800203"/>
                <a:gridCol w="800203"/>
              </a:tblGrid>
              <a:tr h="25976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7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20" y="2209801"/>
            <a:ext cx="1733550" cy="1733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2941061" y="2376487"/>
            <a:ext cx="1014052" cy="14001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4035431" y="2376487"/>
            <a:ext cx="1014052" cy="14001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5129801" y="2376487"/>
            <a:ext cx="1014052" cy="14001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6224171" y="2376487"/>
            <a:ext cx="1014052" cy="14001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7373040" y="2376487"/>
            <a:ext cx="1014052" cy="14001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r="36679"/>
          <a:stretch/>
        </p:blipFill>
        <p:spPr>
          <a:xfrm>
            <a:off x="919521" y="4022080"/>
            <a:ext cx="1733550" cy="16002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2941061" y="4122790"/>
            <a:ext cx="1014052" cy="14001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4035431" y="4122790"/>
            <a:ext cx="1014052" cy="140017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5129801" y="4122790"/>
            <a:ext cx="1014052" cy="140017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6224171" y="4122790"/>
            <a:ext cx="1014052" cy="140017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7373040" y="4122790"/>
            <a:ext cx="1014052" cy="140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2960" y="1940032"/>
            <a:ext cx="11035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Task </a:t>
            </a:r>
            <a:r>
              <a:rPr lang="en-US" sz="30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000" b="1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960" y="2423441"/>
            <a:ext cx="72433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Multiply the following two matrices. Print the resultant matrix.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753830"/>
              </p:ext>
            </p:extLst>
          </p:nvPr>
        </p:nvGraphicFramePr>
        <p:xfrm>
          <a:off x="1022118" y="3676291"/>
          <a:ext cx="3306807" cy="2093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272"/>
                <a:gridCol w="717332"/>
                <a:gridCol w="703797"/>
                <a:gridCol w="800203"/>
                <a:gridCol w="800203"/>
              </a:tblGrid>
              <a:tr h="25976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46204"/>
              </p:ext>
            </p:extLst>
          </p:nvPr>
        </p:nvGraphicFramePr>
        <p:xfrm>
          <a:off x="5080439" y="3388375"/>
          <a:ext cx="2605340" cy="2669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509"/>
                <a:gridCol w="745588"/>
                <a:gridCol w="731520"/>
                <a:gridCol w="831723"/>
              </a:tblGrid>
              <a:tr h="25976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5758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15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20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</a:t>
                      </a:r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7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One-Dimensional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20" y="2209801"/>
            <a:ext cx="1037868" cy="10378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2941061" y="2376487"/>
            <a:ext cx="645102" cy="8907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4035431" y="2376487"/>
            <a:ext cx="645102" cy="8907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5129801" y="2376487"/>
            <a:ext cx="645102" cy="8907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6224171" y="2376487"/>
            <a:ext cx="645102" cy="8907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7373040" y="2376487"/>
            <a:ext cx="645102" cy="8907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r="36679"/>
          <a:stretch/>
        </p:blipFill>
        <p:spPr>
          <a:xfrm>
            <a:off x="876679" y="3403632"/>
            <a:ext cx="1037868" cy="9580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2941061" y="3443292"/>
            <a:ext cx="645102" cy="8907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4044002" y="3437278"/>
            <a:ext cx="645102" cy="8907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5143587" y="3437278"/>
            <a:ext cx="645102" cy="8907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6246528" y="3437278"/>
            <a:ext cx="645102" cy="8907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/>
          <a:srcRect b="7558"/>
          <a:stretch/>
        </p:blipFill>
        <p:spPr>
          <a:xfrm>
            <a:off x="7390616" y="3437278"/>
            <a:ext cx="645102" cy="8907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04" y="4474104"/>
            <a:ext cx="2547382" cy="824586"/>
          </a:xfrm>
          <a:prstGeom prst="rect">
            <a:avLst/>
          </a:prstGeom>
        </p:spPr>
      </p:pic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957800"/>
              </p:ext>
            </p:extLst>
          </p:nvPr>
        </p:nvGraphicFramePr>
        <p:xfrm>
          <a:off x="3370341" y="4564989"/>
          <a:ext cx="4342230" cy="642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604" y="5217042"/>
            <a:ext cx="2547382" cy="824586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4830"/>
              </p:ext>
            </p:extLst>
          </p:nvPr>
        </p:nvGraphicFramePr>
        <p:xfrm>
          <a:off x="3370341" y="5307927"/>
          <a:ext cx="4342230" cy="642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91577"/>
              </p:ext>
            </p:extLst>
          </p:nvPr>
        </p:nvGraphicFramePr>
        <p:xfrm>
          <a:off x="1926187" y="2911438"/>
          <a:ext cx="4342230" cy="642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</a:t>
            </a:r>
            <a:r>
              <a:rPr lang="en-US" dirty="0"/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6927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06865"/>
              </p:ext>
            </p:extLst>
          </p:nvPr>
        </p:nvGraphicFramePr>
        <p:xfrm>
          <a:off x="1926187" y="2911438"/>
          <a:ext cx="4342230" cy="642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25219"/>
              </p:ext>
            </p:extLst>
          </p:nvPr>
        </p:nvGraphicFramePr>
        <p:xfrm>
          <a:off x="1926187" y="2911438"/>
          <a:ext cx="4342230" cy="1285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1197737" y="3061045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197737" y="3731515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06865"/>
              </p:ext>
            </p:extLst>
          </p:nvPr>
        </p:nvGraphicFramePr>
        <p:xfrm>
          <a:off x="1926187" y="2911438"/>
          <a:ext cx="4342230" cy="642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25219"/>
              </p:ext>
            </p:extLst>
          </p:nvPr>
        </p:nvGraphicFramePr>
        <p:xfrm>
          <a:off x="1926187" y="2911438"/>
          <a:ext cx="4342230" cy="1285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1197737" y="3061045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197737" y="3731515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2037773" y="4535703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2918836" y="4566552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6200000">
            <a:off x="3787746" y="4566554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4658790" y="4535705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5539853" y="4566553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282" y="1996655"/>
            <a:ext cx="2999623" cy="688689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06865"/>
              </p:ext>
            </p:extLst>
          </p:nvPr>
        </p:nvGraphicFramePr>
        <p:xfrm>
          <a:off x="1926187" y="2911438"/>
          <a:ext cx="4342230" cy="6428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25219"/>
              </p:ext>
            </p:extLst>
          </p:nvPr>
        </p:nvGraphicFramePr>
        <p:xfrm>
          <a:off x="1926187" y="2911438"/>
          <a:ext cx="4342230" cy="1285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8446"/>
                <a:gridCol w="868446"/>
                <a:gridCol w="868446"/>
                <a:gridCol w="868446"/>
                <a:gridCol w="868446"/>
              </a:tblGrid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28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1197737" y="3061045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197737" y="3731515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2037773" y="4535703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2918836" y="4566552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6200000">
            <a:off x="3787746" y="4566554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4658790" y="4535705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6200000">
            <a:off x="5539853" y="4566553"/>
            <a:ext cx="548640" cy="323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814</Words>
  <Application>Microsoft Office PowerPoint</Application>
  <PresentationFormat>On-screen Show (4:3)</PresentationFormat>
  <Paragraphs>443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Calibri Light</vt:lpstr>
      <vt:lpstr>Consolas</vt:lpstr>
      <vt:lpstr>Courier New</vt:lpstr>
      <vt:lpstr>Open Sans</vt:lpstr>
      <vt:lpstr>Retrospect</vt:lpstr>
      <vt:lpstr>Multidimensional Array</vt:lpstr>
      <vt:lpstr>One-Dimensional Arrays</vt:lpstr>
      <vt:lpstr>One-Dimensional Arrays</vt:lpstr>
      <vt:lpstr>One-Dimensional Arrays</vt:lpstr>
      <vt:lpstr>One-Dimensional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2-D Array 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Accessing Array Components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  <vt:lpstr>Two-Dimensional Arrays</vt:lpstr>
    </vt:vector>
  </TitlesOfParts>
  <Company>Onix Corp.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Anik</dc:creator>
  <cp:lastModifiedBy>Windows User</cp:lastModifiedBy>
  <cp:revision>61</cp:revision>
  <dcterms:created xsi:type="dcterms:W3CDTF">2017-08-23T22:49:27Z</dcterms:created>
  <dcterms:modified xsi:type="dcterms:W3CDTF">2019-04-06T14:36:34Z</dcterms:modified>
</cp:coreProperties>
</file>