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2"/>
  </p:notesMasterIdLst>
  <p:sldIdLst>
    <p:sldId id="351" r:id="rId2"/>
    <p:sldId id="352" r:id="rId3"/>
    <p:sldId id="355" r:id="rId4"/>
    <p:sldId id="357" r:id="rId5"/>
    <p:sldId id="354" r:id="rId6"/>
    <p:sldId id="327" r:id="rId7"/>
    <p:sldId id="358" r:id="rId8"/>
    <p:sldId id="359" r:id="rId9"/>
    <p:sldId id="388" r:id="rId10"/>
    <p:sldId id="360" r:id="rId11"/>
    <p:sldId id="361" r:id="rId12"/>
    <p:sldId id="390" r:id="rId13"/>
    <p:sldId id="391" r:id="rId14"/>
    <p:sldId id="389" r:id="rId15"/>
    <p:sldId id="363" r:id="rId16"/>
    <p:sldId id="364" r:id="rId17"/>
    <p:sldId id="365" r:id="rId18"/>
    <p:sldId id="366" r:id="rId19"/>
    <p:sldId id="367" r:id="rId20"/>
    <p:sldId id="368" r:id="rId21"/>
    <p:sldId id="369" r:id="rId22"/>
    <p:sldId id="370" r:id="rId23"/>
    <p:sldId id="371" r:id="rId24"/>
    <p:sldId id="372" r:id="rId25"/>
    <p:sldId id="373" r:id="rId26"/>
    <p:sldId id="377" r:id="rId27"/>
    <p:sldId id="375" r:id="rId28"/>
    <p:sldId id="378" r:id="rId29"/>
    <p:sldId id="374" r:id="rId30"/>
    <p:sldId id="392" r:id="rId31"/>
    <p:sldId id="379" r:id="rId32"/>
    <p:sldId id="380" r:id="rId33"/>
    <p:sldId id="381" r:id="rId34"/>
    <p:sldId id="382" r:id="rId35"/>
    <p:sldId id="383" r:id="rId36"/>
    <p:sldId id="384" r:id="rId37"/>
    <p:sldId id="385" r:id="rId38"/>
    <p:sldId id="346" r:id="rId39"/>
    <p:sldId id="386" r:id="rId40"/>
    <p:sldId id="387" r:id="rId4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309" autoAdjust="0"/>
    <p:restoredTop sz="94660"/>
  </p:normalViewPr>
  <p:slideViewPr>
    <p:cSldViewPr snapToGrid="0">
      <p:cViewPr varScale="1">
        <p:scale>
          <a:sx n="67" d="100"/>
          <a:sy n="67" d="100"/>
        </p:scale>
        <p:origin x="128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D34C68-5805-4807-B65F-78862F29EDD1}" type="datetimeFigureOut">
              <a:rPr lang="en-US" smtClean="0"/>
              <a:t>4/6/2019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828309-1F74-4F7D-993A-75318AC8F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5006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ECD10-AE82-4E7D-AE36-ADCE6DC287EC}" type="datetimeFigureOut">
              <a:rPr lang="en-US" smtClean="0"/>
              <a:t>4/6/2019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E7773-F07D-4E12-AE3D-5E83BC215C9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6465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ECD10-AE82-4E7D-AE36-ADCE6DC287EC}" type="datetimeFigureOut">
              <a:rPr lang="en-US" smtClean="0"/>
              <a:t>4/6/2019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E7773-F07D-4E12-AE3D-5E83BC215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539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ECD10-AE82-4E7D-AE36-ADCE6DC287EC}" type="datetimeFigureOut">
              <a:rPr lang="en-US" smtClean="0"/>
              <a:t>4/6/2019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E7773-F07D-4E12-AE3D-5E83BC215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64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ECD10-AE82-4E7D-AE36-ADCE6DC287EC}" type="datetimeFigureOut">
              <a:rPr lang="en-US" smtClean="0"/>
              <a:t>4/6/2019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E7773-F07D-4E12-AE3D-5E83BC215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894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ECD10-AE82-4E7D-AE36-ADCE6DC287EC}" type="datetimeFigureOut">
              <a:rPr lang="en-US" smtClean="0"/>
              <a:t>4/6/2019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E7773-F07D-4E12-AE3D-5E83BC215C9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804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ECD10-AE82-4E7D-AE36-ADCE6DC287EC}" type="datetimeFigureOut">
              <a:rPr lang="en-US" smtClean="0"/>
              <a:t>4/6/2019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E7773-F07D-4E12-AE3D-5E83BC215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813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ECD10-AE82-4E7D-AE36-ADCE6DC287EC}" type="datetimeFigureOut">
              <a:rPr lang="en-US" smtClean="0"/>
              <a:t>4/6/2019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E7773-F07D-4E12-AE3D-5E83BC215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031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ECD10-AE82-4E7D-AE36-ADCE6DC287EC}" type="datetimeFigureOut">
              <a:rPr lang="en-US" smtClean="0"/>
              <a:t>4/6/2019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E7773-F07D-4E12-AE3D-5E83BC215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44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ECD10-AE82-4E7D-AE36-ADCE6DC287EC}" type="datetimeFigureOut">
              <a:rPr lang="en-US" smtClean="0"/>
              <a:t>4/6/2019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E7773-F07D-4E12-AE3D-5E83BC215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076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825ECD10-AE82-4E7D-AE36-ADCE6DC287EC}" type="datetimeFigureOut">
              <a:rPr lang="en-US" smtClean="0"/>
              <a:t>4/6/2019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C0E7773-F07D-4E12-AE3D-5E83BC215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358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ECD10-AE82-4E7D-AE36-ADCE6DC287EC}" type="datetimeFigureOut">
              <a:rPr lang="en-US" smtClean="0"/>
              <a:t>4/6/2019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E7773-F07D-4E12-AE3D-5E83BC215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783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25ECD10-AE82-4E7D-AE36-ADCE6DC287EC}" type="datetimeFigureOut">
              <a:rPr lang="en-US" smtClean="0"/>
              <a:t>4/6/2019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C0E7773-F07D-4E12-AE3D-5E83BC215C91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5717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/>
              <a:t>Multidimensional </a:t>
            </a:r>
            <a:r>
              <a:rPr lang="en-US" sz="6000" dirty="0" smtClean="0"/>
              <a:t>Array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Md. Jakaria</a:t>
            </a:r>
          </a:p>
          <a:p>
            <a:r>
              <a:rPr lang="en-US" dirty="0" smtClean="0"/>
              <a:t>Lecturer</a:t>
            </a:r>
          </a:p>
          <a:p>
            <a:r>
              <a:rPr lang="en-US" dirty="0" smtClean="0"/>
              <a:t>Dept. </a:t>
            </a:r>
            <a:r>
              <a:rPr lang="en-US" dirty="0" err="1" smtClean="0"/>
              <a:t>cse</a:t>
            </a:r>
            <a:r>
              <a:rPr lang="en-US" dirty="0" smtClean="0"/>
              <a:t>, mist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0078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Two-Dimensional Arrays</a:t>
            </a: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2960" y="2320619"/>
            <a:ext cx="2843107" cy="669842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822960" y="1889732"/>
            <a:ext cx="249324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How will it look like?</a:t>
            </a:r>
            <a:endParaRPr lang="en-US" sz="2200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2938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Two-Dimensional Arrays</a:t>
            </a: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2960" y="2320619"/>
            <a:ext cx="2843107" cy="669842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8155920"/>
              </p:ext>
            </p:extLst>
          </p:nvPr>
        </p:nvGraphicFramePr>
        <p:xfrm>
          <a:off x="5761422" y="2763717"/>
          <a:ext cx="2605338" cy="25712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68446"/>
                <a:gridCol w="868446"/>
                <a:gridCol w="868446"/>
              </a:tblGrid>
              <a:tr h="642815">
                <a:tc>
                  <a:txBody>
                    <a:bodyPr/>
                    <a:lstStyle/>
                    <a:p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4281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4281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4281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2662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Two-Dimensional Arrays</a:t>
            </a:r>
          </a:p>
        </p:txBody>
      </p:sp>
      <p:sp>
        <p:nvSpPr>
          <p:cNvPr id="258051" name="Rectangle 3"/>
          <p:cNvSpPr>
            <a:spLocks noGrp="1" noChangeArrowheads="1"/>
          </p:cNvSpPr>
          <p:nvPr>
            <p:ph idx="1"/>
          </p:nvPr>
        </p:nvSpPr>
        <p:spPr>
          <a:xfrm>
            <a:off x="822959" y="1845733"/>
            <a:ext cx="7543801" cy="4469341"/>
          </a:xfrm>
        </p:spPr>
        <p:txBody>
          <a:bodyPr>
            <a:normAutofit/>
          </a:bodyPr>
          <a:lstStyle/>
          <a:p>
            <a:pPr>
              <a:spcBef>
                <a:spcPct val="40000"/>
              </a:spcBef>
              <a:buNone/>
            </a:pP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</a:rPr>
              <a:t>Two-dimensional Array: </a:t>
            </a:r>
            <a:r>
              <a:rPr lang="en-US" sz="2400" dirty="0"/>
              <a:t>a collection of a fixed number </a:t>
            </a:r>
            <a:r>
              <a:rPr lang="en-US" sz="2400" dirty="0" smtClean="0"/>
              <a:t>of components </a:t>
            </a:r>
            <a:r>
              <a:rPr lang="en-US" sz="2400" dirty="0"/>
              <a:t>arranged in two dimensions</a:t>
            </a:r>
          </a:p>
          <a:p>
            <a:pPr marL="525780" lvl="2" indent="-342900">
              <a:spcBef>
                <a:spcPct val="40000"/>
              </a:spcBef>
              <a:spcAft>
                <a:spcPts val="200"/>
              </a:spcAft>
              <a:buSzPct val="100000"/>
              <a:buFont typeface="Courier New" panose="02070309020205020404" pitchFamily="49" charset="0"/>
              <a:buChar char="o"/>
            </a:pPr>
            <a:r>
              <a:rPr lang="en-US" sz="2400" dirty="0"/>
              <a:t>All components are of the same </a:t>
            </a:r>
            <a:r>
              <a:rPr lang="en-US" sz="2400" dirty="0" smtClean="0"/>
              <a:t>type</a:t>
            </a:r>
          </a:p>
          <a:p>
            <a:pPr marL="182880" lvl="2" indent="0">
              <a:spcBef>
                <a:spcPct val="40000"/>
              </a:spcBef>
              <a:spcAft>
                <a:spcPts val="200"/>
              </a:spcAft>
              <a:buSzPct val="100000"/>
              <a:buNone/>
            </a:pPr>
            <a:endParaRPr lang="en-US" sz="2400" dirty="0"/>
          </a:p>
          <a:p>
            <a:pPr>
              <a:spcBef>
                <a:spcPct val="40000"/>
              </a:spcBef>
              <a:buNone/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The syntax for declaring a two-dimensional array is:</a:t>
            </a:r>
          </a:p>
          <a:p>
            <a:pPr lvl="1">
              <a:spcBef>
                <a:spcPct val="40000"/>
              </a:spcBef>
              <a:buFont typeface="Arial" charset="0"/>
              <a:buNone/>
            </a:pPr>
            <a:r>
              <a:rPr lang="en-US" sz="2400" dirty="0" err="1">
                <a:latin typeface="Courier New" pitchFamily="49" charset="0"/>
              </a:rPr>
              <a:t>dataType</a:t>
            </a:r>
            <a:r>
              <a:rPr lang="en-US" sz="2400" dirty="0">
                <a:latin typeface="Courier New" pitchFamily="49" charset="0"/>
              </a:rPr>
              <a:t> </a:t>
            </a:r>
            <a:r>
              <a:rPr lang="en-US" sz="2400" dirty="0" err="1" smtClean="0">
                <a:latin typeface="Courier New" pitchFamily="49" charset="0"/>
              </a:rPr>
              <a:t>arrayName</a:t>
            </a:r>
            <a:r>
              <a:rPr lang="en-US" sz="2400" dirty="0" smtClean="0">
                <a:latin typeface="Courier New" pitchFamily="49" charset="0"/>
              </a:rPr>
              <a:t>[</a:t>
            </a:r>
            <a:r>
              <a:rPr lang="en-US" sz="2400" dirty="0" err="1" smtClean="0">
                <a:latin typeface="Courier New" pitchFamily="49" charset="0"/>
              </a:rPr>
              <a:t>rowsize</a:t>
            </a:r>
            <a:r>
              <a:rPr lang="en-US" sz="2400" dirty="0" smtClean="0">
                <a:latin typeface="Courier New" pitchFamily="49" charset="0"/>
              </a:rPr>
              <a:t>][</a:t>
            </a:r>
            <a:r>
              <a:rPr lang="en-US" sz="2400" dirty="0" err="1" smtClean="0">
                <a:latin typeface="Courier New" pitchFamily="49" charset="0"/>
              </a:rPr>
              <a:t>colsize</a:t>
            </a:r>
            <a:r>
              <a:rPr lang="en-US" sz="2400" dirty="0" smtClean="0">
                <a:latin typeface="Courier New" pitchFamily="49" charset="0"/>
              </a:rPr>
              <a:t>];</a:t>
            </a:r>
          </a:p>
          <a:p>
            <a:pPr lvl="1">
              <a:spcBef>
                <a:spcPct val="40000"/>
              </a:spcBef>
              <a:buFont typeface="Arial" charset="0"/>
              <a:buNone/>
            </a:pPr>
            <a:endParaRPr lang="en-US" sz="2400" dirty="0">
              <a:latin typeface="Courier New" pitchFamily="49" charset="0"/>
            </a:endParaRPr>
          </a:p>
          <a:p>
            <a:pPr>
              <a:spcBef>
                <a:spcPct val="40000"/>
              </a:spcBef>
              <a:buFontTx/>
              <a:buNone/>
            </a:pPr>
            <a:r>
              <a:rPr lang="en-US" sz="2400" dirty="0"/>
              <a:t>	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where 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  <a:latin typeface="Courier New" pitchFamily="49" charset="0"/>
              </a:rPr>
              <a:t>rowsize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and </a:t>
            </a:r>
            <a:r>
              <a:rPr lang="en-US" sz="2400" dirty="0" err="1">
                <a:solidFill>
                  <a:schemeClr val="bg1">
                    <a:lumMod val="50000"/>
                  </a:schemeClr>
                </a:solidFill>
                <a:latin typeface="Courier New" pitchFamily="49" charset="0"/>
              </a:rPr>
              <a:t>colsize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are expressions yielding positive integer 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values. </a:t>
            </a: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8980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7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Two-Dimensional </a:t>
            </a:r>
            <a:r>
              <a:rPr lang="en-US" dirty="0" smtClean="0"/>
              <a:t>Arrays</a:t>
            </a:r>
            <a:endParaRPr lang="en-US" dirty="0"/>
          </a:p>
        </p:txBody>
      </p:sp>
      <p:sp>
        <p:nvSpPr>
          <p:cNvPr id="2877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ct val="100000"/>
              </a:spcBef>
            </a:pPr>
            <a:r>
              <a:rPr lang="en-US" sz="2400" dirty="0"/>
              <a:t>The two expressions </a:t>
            </a:r>
            <a:r>
              <a:rPr lang="en-US" sz="2400" dirty="0" err="1">
                <a:latin typeface="Courier New" pitchFamily="49" charset="0"/>
              </a:rPr>
              <a:t>rowsize</a:t>
            </a:r>
            <a:r>
              <a:rPr lang="en-US" sz="2400" dirty="0" smtClean="0"/>
              <a:t> </a:t>
            </a:r>
            <a:r>
              <a:rPr lang="en-US" sz="2400" dirty="0"/>
              <a:t>and </a:t>
            </a:r>
            <a:r>
              <a:rPr lang="en-US" sz="2400" dirty="0" err="1">
                <a:latin typeface="Courier New" pitchFamily="49" charset="0"/>
              </a:rPr>
              <a:t>colsize</a:t>
            </a:r>
            <a:r>
              <a:rPr lang="en-US" sz="2400" dirty="0" smtClean="0"/>
              <a:t> </a:t>
            </a:r>
            <a:r>
              <a:rPr lang="en-US" sz="2400" dirty="0"/>
              <a:t>specify the number of rows and the number of columns, respectively, in the array</a:t>
            </a:r>
          </a:p>
          <a:p>
            <a:pPr>
              <a:spcBef>
                <a:spcPct val="100000"/>
              </a:spcBef>
            </a:pPr>
            <a:r>
              <a:rPr lang="en-US" sz="2400" dirty="0"/>
              <a:t>Two-dimensional arrays are sometimes called matrices or tables</a:t>
            </a:r>
          </a:p>
        </p:txBody>
      </p:sp>
    </p:spTree>
    <p:extLst>
      <p:ext uri="{BB962C8B-B14F-4D97-AF65-F5344CB8AC3E}">
        <p14:creationId xmlns:p14="http://schemas.microsoft.com/office/powerpoint/2010/main" val="3051233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Two-Dimensional Arrays</a:t>
            </a: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2960" y="2320619"/>
            <a:ext cx="2843107" cy="669842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8155920"/>
              </p:ext>
            </p:extLst>
          </p:nvPr>
        </p:nvGraphicFramePr>
        <p:xfrm>
          <a:off x="5761422" y="2763717"/>
          <a:ext cx="2605338" cy="25712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68446"/>
                <a:gridCol w="868446"/>
                <a:gridCol w="868446"/>
              </a:tblGrid>
              <a:tr h="642815">
                <a:tc>
                  <a:txBody>
                    <a:bodyPr/>
                    <a:lstStyle/>
                    <a:p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4281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4281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4281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254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Two-Dimensional Arrays</a:t>
            </a: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2960" y="2320619"/>
            <a:ext cx="2843107" cy="669842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3792231"/>
              </p:ext>
            </p:extLst>
          </p:nvPr>
        </p:nvGraphicFramePr>
        <p:xfrm>
          <a:off x="5761422" y="2769963"/>
          <a:ext cx="2605338" cy="25712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68446"/>
                <a:gridCol w="868446"/>
                <a:gridCol w="868446"/>
              </a:tblGrid>
              <a:tr h="642815">
                <a:tc>
                  <a:txBody>
                    <a:bodyPr/>
                    <a:lstStyle/>
                    <a:p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4281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4281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4281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14882" y="2990461"/>
            <a:ext cx="4005648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ea typeface="Open Sans" panose="020B0606030504020204" pitchFamily="34" charset="0"/>
                <a:cs typeface="Open Sans" panose="020B0606030504020204" pitchFamily="34" charset="0"/>
              </a:rPr>
              <a:t>How can we access this element?</a:t>
            </a:r>
          </a:p>
          <a:p>
            <a:pPr marL="857250" indent="-285750">
              <a:buFont typeface="Courier New" panose="02070309020205020404" pitchFamily="49" charset="0"/>
              <a:buChar char="o"/>
            </a:pPr>
            <a:r>
              <a:rPr lang="en-US" sz="2200" dirty="0">
                <a:ea typeface="Open Sans" panose="020B0606030504020204" pitchFamily="34" charset="0"/>
                <a:cs typeface="Open Sans" panose="020B0606030504020204" pitchFamily="34" charset="0"/>
              </a:rPr>
              <a:t>	 Row?</a:t>
            </a:r>
          </a:p>
          <a:p>
            <a:pPr marL="857250" indent="-285750">
              <a:buFont typeface="Courier New" panose="02070309020205020404" pitchFamily="49" charset="0"/>
              <a:buChar char="o"/>
            </a:pPr>
            <a:r>
              <a:rPr lang="en-US" sz="2200" dirty="0">
                <a:ea typeface="Open Sans" panose="020B0606030504020204" pitchFamily="34" charset="0"/>
                <a:cs typeface="Open Sans" panose="020B0606030504020204" pitchFamily="34" charset="0"/>
              </a:rPr>
              <a:t>	 Column?</a:t>
            </a:r>
            <a:endParaRPr lang="en-US" sz="2200" dirty="0"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4906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Two-Dimensional Arrays</a:t>
            </a: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2960" y="2320619"/>
            <a:ext cx="2843107" cy="669842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5492638"/>
              </p:ext>
            </p:extLst>
          </p:nvPr>
        </p:nvGraphicFramePr>
        <p:xfrm>
          <a:off x="5761422" y="2769963"/>
          <a:ext cx="2605338" cy="25712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68446"/>
                <a:gridCol w="868446"/>
                <a:gridCol w="868446"/>
              </a:tblGrid>
              <a:tr h="642815">
                <a:tc>
                  <a:txBody>
                    <a:bodyPr/>
                    <a:lstStyle/>
                    <a:p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4281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4281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4281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14882" y="2990461"/>
            <a:ext cx="4005648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ea typeface="Open Sans" panose="020B0606030504020204" pitchFamily="34" charset="0"/>
                <a:cs typeface="Open Sans" panose="020B0606030504020204" pitchFamily="34" charset="0"/>
              </a:rPr>
              <a:t>How can we access this element?</a:t>
            </a:r>
          </a:p>
          <a:p>
            <a:pPr marL="857250" indent="-285750">
              <a:buFont typeface="Courier New" panose="02070309020205020404" pitchFamily="49" charset="0"/>
              <a:buChar char="o"/>
            </a:pPr>
            <a:r>
              <a:rPr lang="en-US" sz="2200" dirty="0">
                <a:ea typeface="Open Sans" panose="020B0606030504020204" pitchFamily="34" charset="0"/>
                <a:cs typeface="Open Sans" panose="020B0606030504020204" pitchFamily="34" charset="0"/>
              </a:rPr>
              <a:t>	 </a:t>
            </a:r>
            <a:r>
              <a:rPr lang="en-US" sz="2200" dirty="0" smtClean="0">
                <a:ea typeface="Open Sans" panose="020B0606030504020204" pitchFamily="34" charset="0"/>
                <a:cs typeface="Open Sans" panose="020B0606030504020204" pitchFamily="34" charset="0"/>
              </a:rPr>
              <a:t>Row?</a:t>
            </a:r>
            <a:endParaRPr lang="en-US" sz="22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857250" indent="-285750">
              <a:buFont typeface="Courier New" panose="02070309020205020404" pitchFamily="49" charset="0"/>
              <a:buChar char="o"/>
            </a:pPr>
            <a:r>
              <a:rPr lang="en-US" sz="2200" dirty="0">
                <a:ea typeface="Open Sans" panose="020B0606030504020204" pitchFamily="34" charset="0"/>
                <a:cs typeface="Open Sans" panose="020B0606030504020204" pitchFamily="34" charset="0"/>
              </a:rPr>
              <a:t>	 </a:t>
            </a:r>
            <a:r>
              <a:rPr lang="en-US" sz="2200" dirty="0" smtClean="0">
                <a:ea typeface="Open Sans" panose="020B0606030504020204" pitchFamily="34" charset="0"/>
                <a:cs typeface="Open Sans" panose="020B0606030504020204" pitchFamily="34" charset="0"/>
              </a:rPr>
              <a:t>Column?</a:t>
            </a:r>
            <a:endParaRPr lang="en-US" sz="2200" dirty="0"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981182" y="2320619"/>
            <a:ext cx="215155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0          1             2</a:t>
            </a:r>
            <a:endParaRPr lang="en-US" sz="2200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247757" y="2908250"/>
            <a:ext cx="519694" cy="24622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0 </a:t>
            </a:r>
          </a:p>
          <a:p>
            <a:r>
              <a:rPr lang="en-US" sz="22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 </a:t>
            </a:r>
          </a:p>
          <a:p>
            <a:r>
              <a:rPr lang="en-US" sz="22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1 </a:t>
            </a:r>
          </a:p>
          <a:p>
            <a:endParaRPr lang="en-US" sz="2200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 2</a:t>
            </a:r>
          </a:p>
          <a:p>
            <a:endParaRPr lang="en-US" sz="2200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 3</a:t>
            </a:r>
            <a:endParaRPr lang="en-US" sz="2200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8519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Two-Dimensional Arrays</a:t>
            </a: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2960" y="2320619"/>
            <a:ext cx="2843107" cy="669842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5492638"/>
              </p:ext>
            </p:extLst>
          </p:nvPr>
        </p:nvGraphicFramePr>
        <p:xfrm>
          <a:off x="5761422" y="2769963"/>
          <a:ext cx="2605338" cy="25712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68446"/>
                <a:gridCol w="868446"/>
                <a:gridCol w="868446"/>
              </a:tblGrid>
              <a:tr h="642815">
                <a:tc>
                  <a:txBody>
                    <a:bodyPr/>
                    <a:lstStyle/>
                    <a:p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4281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4281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4281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14882" y="2990461"/>
            <a:ext cx="396615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How </a:t>
            </a:r>
            <a:r>
              <a:rPr lang="en-US" sz="22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can we access this element?</a:t>
            </a:r>
          </a:p>
          <a:p>
            <a:pPr marL="857250" indent="-285750">
              <a:buFont typeface="Courier New" panose="02070309020205020404" pitchFamily="49" charset="0"/>
              <a:buChar char="o"/>
            </a:pPr>
            <a:r>
              <a:rPr lang="en-US" sz="22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	</a:t>
            </a:r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Row = 0</a:t>
            </a:r>
            <a:endParaRPr lang="en-US" sz="2200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857250" indent="-285750">
              <a:buFont typeface="Courier New" panose="02070309020205020404" pitchFamily="49" charset="0"/>
              <a:buChar char="o"/>
            </a:pPr>
            <a:r>
              <a:rPr lang="en-US" sz="22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	</a:t>
            </a:r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Column = 0</a:t>
            </a:r>
            <a:endParaRPr lang="en-US" sz="2200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981182" y="2320619"/>
            <a:ext cx="215155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0          1             2</a:t>
            </a:r>
            <a:endParaRPr lang="en-US" sz="2200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247757" y="2908250"/>
            <a:ext cx="519694" cy="24622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0 </a:t>
            </a:r>
          </a:p>
          <a:p>
            <a:r>
              <a:rPr lang="en-US" sz="22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 </a:t>
            </a:r>
          </a:p>
          <a:p>
            <a:r>
              <a:rPr lang="en-US" sz="22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1 </a:t>
            </a:r>
          </a:p>
          <a:p>
            <a:endParaRPr lang="en-US" sz="2200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 2</a:t>
            </a:r>
          </a:p>
          <a:p>
            <a:endParaRPr lang="en-US" sz="2200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 3</a:t>
            </a:r>
            <a:endParaRPr lang="en-US" sz="2200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3978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Two-Dimensional Arrays</a:t>
            </a: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2960" y="2320619"/>
            <a:ext cx="2843107" cy="669842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0338946"/>
              </p:ext>
            </p:extLst>
          </p:nvPr>
        </p:nvGraphicFramePr>
        <p:xfrm>
          <a:off x="5761422" y="2769963"/>
          <a:ext cx="2605338" cy="25712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68446"/>
                <a:gridCol w="868446"/>
                <a:gridCol w="868446"/>
              </a:tblGrid>
              <a:tr h="642815">
                <a:tc>
                  <a:txBody>
                    <a:bodyPr/>
                    <a:lstStyle/>
                    <a:p>
                      <a:pPr marL="0" indent="0" algn="ctr">
                        <a:tabLst/>
                      </a:pPr>
                      <a:r>
                        <a:rPr lang="en-US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lang="en-US" sz="2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2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4281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4281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4281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14882" y="2990461"/>
            <a:ext cx="396615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How </a:t>
            </a:r>
            <a:r>
              <a:rPr lang="en-US" sz="22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can we access this element?</a:t>
            </a:r>
          </a:p>
          <a:p>
            <a:pPr marL="857250" indent="-285750">
              <a:buFont typeface="Courier New" panose="02070309020205020404" pitchFamily="49" charset="0"/>
              <a:buChar char="o"/>
            </a:pPr>
            <a:r>
              <a:rPr lang="en-US" sz="22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	</a:t>
            </a:r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Row = 0</a:t>
            </a:r>
            <a:endParaRPr lang="en-US" sz="2200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857250" indent="-285750">
              <a:buFont typeface="Courier New" panose="02070309020205020404" pitchFamily="49" charset="0"/>
              <a:buChar char="o"/>
            </a:pPr>
            <a:r>
              <a:rPr lang="en-US" sz="22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	</a:t>
            </a:r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Column = 0</a:t>
            </a:r>
            <a:endParaRPr lang="en-US" sz="2200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981182" y="2320619"/>
            <a:ext cx="215155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0          1             2</a:t>
            </a:r>
            <a:endParaRPr lang="en-US" sz="2200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247757" y="2908250"/>
            <a:ext cx="519694" cy="24622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0 </a:t>
            </a:r>
          </a:p>
          <a:p>
            <a:r>
              <a:rPr lang="en-US" sz="22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 </a:t>
            </a:r>
          </a:p>
          <a:p>
            <a:r>
              <a:rPr lang="en-US" sz="22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1 </a:t>
            </a:r>
          </a:p>
          <a:p>
            <a:endParaRPr lang="en-US" sz="2200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 2</a:t>
            </a:r>
          </a:p>
          <a:p>
            <a:endParaRPr lang="en-US" sz="2200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 3</a:t>
            </a:r>
            <a:endParaRPr lang="en-US" sz="2200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2960" y="4768299"/>
            <a:ext cx="2690871" cy="555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4950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Two-Dimensional Arrays</a:t>
            </a: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2960" y="2320619"/>
            <a:ext cx="2843107" cy="669842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6003842"/>
              </p:ext>
            </p:extLst>
          </p:nvPr>
        </p:nvGraphicFramePr>
        <p:xfrm>
          <a:off x="5761422" y="2769963"/>
          <a:ext cx="2605338" cy="25712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68446"/>
                <a:gridCol w="868446"/>
                <a:gridCol w="868446"/>
              </a:tblGrid>
              <a:tr h="642815">
                <a:tc>
                  <a:txBody>
                    <a:bodyPr/>
                    <a:lstStyle/>
                    <a:p>
                      <a:pPr marL="0" indent="0" algn="ctr">
                        <a:tabLst/>
                      </a:pPr>
                      <a:r>
                        <a:rPr lang="en-US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lang="en-US" sz="2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2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4281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4281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4281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14882" y="2990461"/>
            <a:ext cx="396615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How </a:t>
            </a:r>
            <a:r>
              <a:rPr lang="en-US" sz="22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can we access this element?</a:t>
            </a:r>
          </a:p>
          <a:p>
            <a:pPr marL="857250" indent="-285750">
              <a:buFont typeface="Courier New" panose="02070309020205020404" pitchFamily="49" charset="0"/>
              <a:buChar char="o"/>
            </a:pPr>
            <a:r>
              <a:rPr lang="en-US" sz="22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	</a:t>
            </a:r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Row ?</a:t>
            </a:r>
            <a:endParaRPr lang="en-US" sz="2200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857250" indent="-285750">
              <a:buFont typeface="Courier New" panose="02070309020205020404" pitchFamily="49" charset="0"/>
              <a:buChar char="o"/>
            </a:pPr>
            <a:r>
              <a:rPr lang="en-US" sz="22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	</a:t>
            </a:r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Column ?</a:t>
            </a:r>
            <a:endParaRPr lang="en-US" sz="2200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981182" y="2320619"/>
            <a:ext cx="215155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0          1             2</a:t>
            </a:r>
            <a:endParaRPr lang="en-US" sz="2200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247757" y="2908250"/>
            <a:ext cx="519694" cy="24622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0 </a:t>
            </a:r>
          </a:p>
          <a:p>
            <a:r>
              <a:rPr lang="en-US" sz="22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 </a:t>
            </a:r>
          </a:p>
          <a:p>
            <a:r>
              <a:rPr lang="en-US" sz="22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1 </a:t>
            </a:r>
          </a:p>
          <a:p>
            <a:endParaRPr lang="en-US" sz="2200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 2</a:t>
            </a:r>
          </a:p>
          <a:p>
            <a:endParaRPr lang="en-US" sz="2200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 3</a:t>
            </a:r>
            <a:endParaRPr lang="en-US" sz="2200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300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One-Dimensional </a:t>
            </a:r>
            <a:r>
              <a:rPr lang="en-US" dirty="0"/>
              <a:t>Arrays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520" y="2209801"/>
            <a:ext cx="1733550" cy="173355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/>
          <a:srcRect b="7558"/>
          <a:stretch/>
        </p:blipFill>
        <p:spPr>
          <a:xfrm>
            <a:off x="2941061" y="2376487"/>
            <a:ext cx="1014052" cy="140017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3"/>
          <a:srcRect b="7558"/>
          <a:stretch/>
        </p:blipFill>
        <p:spPr>
          <a:xfrm>
            <a:off x="4035431" y="2376487"/>
            <a:ext cx="1014052" cy="1400176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3"/>
          <a:srcRect b="7558"/>
          <a:stretch/>
        </p:blipFill>
        <p:spPr>
          <a:xfrm>
            <a:off x="5129801" y="2376487"/>
            <a:ext cx="1014052" cy="1400176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3"/>
          <a:srcRect b="7558"/>
          <a:stretch/>
        </p:blipFill>
        <p:spPr>
          <a:xfrm>
            <a:off x="6224171" y="2376487"/>
            <a:ext cx="1014052" cy="1400176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3"/>
          <a:srcRect b="7558"/>
          <a:stretch/>
        </p:blipFill>
        <p:spPr>
          <a:xfrm>
            <a:off x="7373040" y="2376487"/>
            <a:ext cx="1014052" cy="1400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2041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Two-Dimensional Arrays</a:t>
            </a: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2960" y="2320619"/>
            <a:ext cx="2843107" cy="669842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6003842"/>
              </p:ext>
            </p:extLst>
          </p:nvPr>
        </p:nvGraphicFramePr>
        <p:xfrm>
          <a:off x="5761422" y="2769963"/>
          <a:ext cx="2605338" cy="25712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68446"/>
                <a:gridCol w="868446"/>
                <a:gridCol w="868446"/>
              </a:tblGrid>
              <a:tr h="642815">
                <a:tc>
                  <a:txBody>
                    <a:bodyPr/>
                    <a:lstStyle/>
                    <a:p>
                      <a:pPr marL="0" indent="0" algn="ctr">
                        <a:tabLst/>
                      </a:pPr>
                      <a:r>
                        <a:rPr lang="en-US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lang="en-US" sz="2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2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4281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4281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4281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14882" y="2990461"/>
            <a:ext cx="396615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How </a:t>
            </a:r>
            <a:r>
              <a:rPr lang="en-US" sz="22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can we access this element?</a:t>
            </a:r>
          </a:p>
          <a:p>
            <a:pPr marL="857250" indent="-285750">
              <a:buFont typeface="Courier New" panose="02070309020205020404" pitchFamily="49" charset="0"/>
              <a:buChar char="o"/>
            </a:pPr>
            <a:r>
              <a:rPr lang="en-US" sz="22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	</a:t>
            </a:r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Row = 0</a:t>
            </a:r>
            <a:endParaRPr lang="en-US" sz="2200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857250" indent="-285750">
              <a:buFont typeface="Courier New" panose="02070309020205020404" pitchFamily="49" charset="0"/>
              <a:buChar char="o"/>
            </a:pPr>
            <a:r>
              <a:rPr lang="en-US" sz="22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	</a:t>
            </a:r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Column = 1</a:t>
            </a:r>
            <a:endParaRPr lang="en-US" sz="2200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981182" y="2320619"/>
            <a:ext cx="215155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0          1             2</a:t>
            </a:r>
            <a:endParaRPr lang="en-US" sz="2200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247757" y="2908250"/>
            <a:ext cx="519694" cy="24622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0 </a:t>
            </a:r>
          </a:p>
          <a:p>
            <a:r>
              <a:rPr lang="en-US" sz="22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 </a:t>
            </a:r>
          </a:p>
          <a:p>
            <a:r>
              <a:rPr lang="en-US" sz="22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1 </a:t>
            </a:r>
          </a:p>
          <a:p>
            <a:endParaRPr lang="en-US" sz="2200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 2</a:t>
            </a:r>
          </a:p>
          <a:p>
            <a:endParaRPr lang="en-US" sz="2200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 3</a:t>
            </a:r>
            <a:endParaRPr lang="en-US" sz="2200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4222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</a:t>
            </a:r>
            <a:r>
              <a:rPr lang="en-US" dirty="0" smtClean="0"/>
              <a:t>-D Array </a:t>
            </a:r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2960" y="2320619"/>
            <a:ext cx="2843107" cy="669842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1697100"/>
              </p:ext>
            </p:extLst>
          </p:nvPr>
        </p:nvGraphicFramePr>
        <p:xfrm>
          <a:off x="5761422" y="2769963"/>
          <a:ext cx="2605338" cy="25712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68446"/>
                <a:gridCol w="868446"/>
                <a:gridCol w="868446"/>
              </a:tblGrid>
              <a:tr h="642815">
                <a:tc>
                  <a:txBody>
                    <a:bodyPr/>
                    <a:lstStyle/>
                    <a:p>
                      <a:pPr marL="0" indent="0" algn="ctr">
                        <a:tabLst/>
                      </a:pPr>
                      <a:r>
                        <a:rPr lang="en-US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lang="en-US" sz="2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2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20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4281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4281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4281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14882" y="2990461"/>
            <a:ext cx="396615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How </a:t>
            </a:r>
            <a:r>
              <a:rPr lang="en-US" sz="22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can we access this element?</a:t>
            </a:r>
          </a:p>
          <a:p>
            <a:pPr marL="857250" indent="-285750">
              <a:buFont typeface="Courier New" panose="02070309020205020404" pitchFamily="49" charset="0"/>
              <a:buChar char="o"/>
            </a:pPr>
            <a:r>
              <a:rPr lang="en-US" sz="22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	</a:t>
            </a:r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Row = 0</a:t>
            </a:r>
            <a:endParaRPr lang="en-US" sz="2200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857250" indent="-285750">
              <a:buFont typeface="Courier New" panose="02070309020205020404" pitchFamily="49" charset="0"/>
              <a:buChar char="o"/>
            </a:pPr>
            <a:r>
              <a:rPr lang="en-US" sz="22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	</a:t>
            </a:r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Column = 1</a:t>
            </a:r>
            <a:endParaRPr lang="en-US" sz="2200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981182" y="2320619"/>
            <a:ext cx="215155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0          1             2</a:t>
            </a:r>
            <a:endParaRPr lang="en-US" sz="2200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247757" y="2908250"/>
            <a:ext cx="519694" cy="24622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0 </a:t>
            </a:r>
          </a:p>
          <a:p>
            <a:r>
              <a:rPr lang="en-US" sz="22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 </a:t>
            </a:r>
          </a:p>
          <a:p>
            <a:r>
              <a:rPr lang="en-US" sz="22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1 </a:t>
            </a:r>
          </a:p>
          <a:p>
            <a:endParaRPr lang="en-US" sz="2200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 2</a:t>
            </a:r>
          </a:p>
          <a:p>
            <a:endParaRPr lang="en-US" sz="2200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 3</a:t>
            </a:r>
            <a:endParaRPr lang="en-US" sz="2200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3493" y="4768299"/>
            <a:ext cx="3100731" cy="569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7265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Two-Dimensional Arrays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9150054"/>
              </p:ext>
            </p:extLst>
          </p:nvPr>
        </p:nvGraphicFramePr>
        <p:xfrm>
          <a:off x="5761422" y="2769963"/>
          <a:ext cx="2605338" cy="25712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68446"/>
                <a:gridCol w="868446"/>
                <a:gridCol w="868446"/>
              </a:tblGrid>
              <a:tr h="642815">
                <a:tc>
                  <a:txBody>
                    <a:bodyPr/>
                    <a:lstStyle/>
                    <a:p>
                      <a:pPr marL="0" indent="0" algn="ctr">
                        <a:tabLst/>
                      </a:pPr>
                      <a:r>
                        <a:rPr lang="en-US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lang="en-US" sz="2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2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20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4281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4281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4281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981182" y="2320619"/>
            <a:ext cx="215155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0          1             2</a:t>
            </a:r>
            <a:endParaRPr lang="en-US" sz="2200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247757" y="2908250"/>
            <a:ext cx="519694" cy="24622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0 </a:t>
            </a:r>
          </a:p>
          <a:p>
            <a:r>
              <a:rPr lang="en-US" sz="22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 </a:t>
            </a:r>
          </a:p>
          <a:p>
            <a:r>
              <a:rPr lang="en-US" sz="22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1 </a:t>
            </a:r>
          </a:p>
          <a:p>
            <a:endParaRPr lang="en-US" sz="2200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 2</a:t>
            </a:r>
          </a:p>
          <a:p>
            <a:endParaRPr lang="en-US" sz="2200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 3</a:t>
            </a:r>
            <a:endParaRPr lang="en-US" sz="2200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9658" y="2705733"/>
            <a:ext cx="2843107" cy="66984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9658" y="3446662"/>
            <a:ext cx="2690871" cy="55545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3601" y="4150410"/>
            <a:ext cx="3100731" cy="569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6667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Two-Dimensional Arrays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7611359"/>
              </p:ext>
            </p:extLst>
          </p:nvPr>
        </p:nvGraphicFramePr>
        <p:xfrm>
          <a:off x="5761422" y="2769963"/>
          <a:ext cx="2605338" cy="25712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68446"/>
                <a:gridCol w="868446"/>
                <a:gridCol w="868446"/>
              </a:tblGrid>
              <a:tr h="642815">
                <a:tc>
                  <a:txBody>
                    <a:bodyPr/>
                    <a:lstStyle/>
                    <a:p>
                      <a:pPr marL="0" indent="0" algn="ctr">
                        <a:tabLst/>
                      </a:pPr>
                      <a:r>
                        <a:rPr lang="en-US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lang="en-US" sz="2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2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20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30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64281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4281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4281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981182" y="2320619"/>
            <a:ext cx="215155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0          1             2</a:t>
            </a:r>
            <a:endParaRPr lang="en-US" sz="2200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247757" y="2908250"/>
            <a:ext cx="519694" cy="24622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0 </a:t>
            </a:r>
          </a:p>
          <a:p>
            <a:r>
              <a:rPr lang="en-US" sz="22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 </a:t>
            </a:r>
          </a:p>
          <a:p>
            <a:r>
              <a:rPr lang="en-US" sz="22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1 </a:t>
            </a:r>
          </a:p>
          <a:p>
            <a:endParaRPr lang="en-US" sz="2200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 2</a:t>
            </a:r>
          </a:p>
          <a:p>
            <a:endParaRPr lang="en-US" sz="2200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 3</a:t>
            </a:r>
            <a:endParaRPr lang="en-US" sz="2200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9658" y="2705733"/>
            <a:ext cx="2843107" cy="66984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9658" y="3446662"/>
            <a:ext cx="2690871" cy="55545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3601" y="4150410"/>
            <a:ext cx="3100731" cy="56952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3601" y="4719932"/>
            <a:ext cx="2737824" cy="675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4427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Two-Dimensional Arrays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2704836"/>
              </p:ext>
            </p:extLst>
          </p:nvPr>
        </p:nvGraphicFramePr>
        <p:xfrm>
          <a:off x="5761422" y="2769963"/>
          <a:ext cx="2605338" cy="25712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68446"/>
                <a:gridCol w="868446"/>
                <a:gridCol w="868446"/>
              </a:tblGrid>
              <a:tr h="642815">
                <a:tc>
                  <a:txBody>
                    <a:bodyPr/>
                    <a:lstStyle/>
                    <a:p>
                      <a:pPr marL="0" indent="0" algn="ctr">
                        <a:tabLst/>
                      </a:pPr>
                      <a:r>
                        <a:rPr lang="en-US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lang="en-US" sz="2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2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20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30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64281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4281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4281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981182" y="2320619"/>
            <a:ext cx="215155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0          1             2</a:t>
            </a:r>
            <a:endParaRPr lang="en-US" sz="2200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247757" y="2908250"/>
            <a:ext cx="519694" cy="24622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0 </a:t>
            </a:r>
          </a:p>
          <a:p>
            <a:r>
              <a:rPr lang="en-US" sz="22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 </a:t>
            </a:r>
          </a:p>
          <a:p>
            <a:r>
              <a:rPr lang="en-US" sz="22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1 </a:t>
            </a:r>
          </a:p>
          <a:p>
            <a:endParaRPr lang="en-US" sz="2200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 2</a:t>
            </a:r>
          </a:p>
          <a:p>
            <a:endParaRPr lang="en-US" sz="2200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 3</a:t>
            </a:r>
            <a:endParaRPr lang="en-US" sz="2200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9658" y="2705733"/>
            <a:ext cx="2843107" cy="66984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9658" y="3446662"/>
            <a:ext cx="2690871" cy="55545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3601" y="4150410"/>
            <a:ext cx="3100731" cy="56952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3601" y="4719932"/>
            <a:ext cx="2737824" cy="675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3094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Two-Dimensional Arrays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3082453"/>
              </p:ext>
            </p:extLst>
          </p:nvPr>
        </p:nvGraphicFramePr>
        <p:xfrm>
          <a:off x="5761422" y="2769963"/>
          <a:ext cx="2605338" cy="25712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68446"/>
                <a:gridCol w="868446"/>
                <a:gridCol w="868446"/>
              </a:tblGrid>
              <a:tr h="642815">
                <a:tc>
                  <a:txBody>
                    <a:bodyPr/>
                    <a:lstStyle/>
                    <a:p>
                      <a:pPr marL="0" indent="0" algn="ctr">
                        <a:tabLst/>
                      </a:pPr>
                      <a:r>
                        <a:rPr lang="en-US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lang="en-US" sz="2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2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20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30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642815">
                <a:tc>
                  <a:txBody>
                    <a:bodyPr/>
                    <a:lstStyle/>
                    <a:p>
                      <a:r>
                        <a:rPr kumimoji="0" lang="en-US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40 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4281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4281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981182" y="2320619"/>
            <a:ext cx="215155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0          1             2</a:t>
            </a:r>
            <a:endParaRPr lang="en-US" sz="2200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247757" y="2908250"/>
            <a:ext cx="519694" cy="24622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0 </a:t>
            </a:r>
          </a:p>
          <a:p>
            <a:r>
              <a:rPr lang="en-US" sz="22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 </a:t>
            </a:r>
          </a:p>
          <a:p>
            <a:r>
              <a:rPr lang="en-US" sz="22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1 </a:t>
            </a:r>
          </a:p>
          <a:p>
            <a:endParaRPr lang="en-US" sz="2200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 2</a:t>
            </a:r>
          </a:p>
          <a:p>
            <a:endParaRPr lang="en-US" sz="2200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 3</a:t>
            </a:r>
            <a:endParaRPr lang="en-US" sz="2200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9658" y="2705733"/>
            <a:ext cx="2843107" cy="66984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9658" y="3446662"/>
            <a:ext cx="2690871" cy="55545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3493" y="4073204"/>
            <a:ext cx="3100731" cy="56952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35136" y="4642726"/>
            <a:ext cx="2737824" cy="675248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35136" y="5395180"/>
            <a:ext cx="2785393" cy="590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8301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Two-Dimensional Arrays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3082453"/>
              </p:ext>
            </p:extLst>
          </p:nvPr>
        </p:nvGraphicFramePr>
        <p:xfrm>
          <a:off x="5761422" y="2769963"/>
          <a:ext cx="2605338" cy="25712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68446"/>
                <a:gridCol w="868446"/>
                <a:gridCol w="868446"/>
              </a:tblGrid>
              <a:tr h="642815">
                <a:tc>
                  <a:txBody>
                    <a:bodyPr/>
                    <a:lstStyle/>
                    <a:p>
                      <a:pPr marL="0" indent="0" algn="ctr">
                        <a:tabLst/>
                      </a:pPr>
                      <a:r>
                        <a:rPr lang="en-US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lang="en-US" sz="2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2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20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30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642815">
                <a:tc>
                  <a:txBody>
                    <a:bodyPr/>
                    <a:lstStyle/>
                    <a:p>
                      <a:r>
                        <a:rPr kumimoji="0" lang="en-US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40 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4281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4281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981182" y="2320619"/>
            <a:ext cx="215155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0          1             2</a:t>
            </a:r>
            <a:endParaRPr lang="en-US" sz="2200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247757" y="2908250"/>
            <a:ext cx="519694" cy="24622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0 </a:t>
            </a:r>
          </a:p>
          <a:p>
            <a:r>
              <a:rPr lang="en-US" sz="22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 </a:t>
            </a:r>
          </a:p>
          <a:p>
            <a:r>
              <a:rPr lang="en-US" sz="22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1 </a:t>
            </a:r>
          </a:p>
          <a:p>
            <a:endParaRPr lang="en-US" sz="2200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 2</a:t>
            </a:r>
          </a:p>
          <a:p>
            <a:endParaRPr lang="en-US" sz="2200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 3</a:t>
            </a:r>
            <a:endParaRPr lang="en-US" sz="2200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9658" y="2705733"/>
            <a:ext cx="2843107" cy="66984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9658" y="3446662"/>
            <a:ext cx="2690871" cy="55545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3493" y="4073204"/>
            <a:ext cx="3100731" cy="56952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35136" y="4642726"/>
            <a:ext cx="2737824" cy="675248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35136" y="5395180"/>
            <a:ext cx="2785393" cy="590841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5981181" y="1889732"/>
            <a:ext cx="247054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       Column             </a:t>
            </a:r>
            <a:endParaRPr lang="en-US" sz="2200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7056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Two-Dimensional Arrays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3082453"/>
              </p:ext>
            </p:extLst>
          </p:nvPr>
        </p:nvGraphicFramePr>
        <p:xfrm>
          <a:off x="5761422" y="2769963"/>
          <a:ext cx="2605338" cy="25712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68446"/>
                <a:gridCol w="868446"/>
                <a:gridCol w="868446"/>
              </a:tblGrid>
              <a:tr h="642815">
                <a:tc>
                  <a:txBody>
                    <a:bodyPr/>
                    <a:lstStyle/>
                    <a:p>
                      <a:pPr marL="0" indent="0" algn="ctr">
                        <a:tabLst/>
                      </a:pPr>
                      <a:r>
                        <a:rPr lang="en-US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lang="en-US" sz="2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2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20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30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642815">
                <a:tc>
                  <a:txBody>
                    <a:bodyPr/>
                    <a:lstStyle/>
                    <a:p>
                      <a:r>
                        <a:rPr kumimoji="0" lang="en-US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40 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4281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4281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981182" y="2320619"/>
            <a:ext cx="215155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0          1             2</a:t>
            </a:r>
            <a:endParaRPr lang="en-US" sz="2200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247757" y="2908250"/>
            <a:ext cx="519694" cy="24622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0 </a:t>
            </a:r>
          </a:p>
          <a:p>
            <a:r>
              <a:rPr lang="en-US" sz="22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 </a:t>
            </a:r>
          </a:p>
          <a:p>
            <a:r>
              <a:rPr lang="en-US" sz="22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1 </a:t>
            </a:r>
          </a:p>
          <a:p>
            <a:endParaRPr lang="en-US" sz="2200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 2</a:t>
            </a:r>
          </a:p>
          <a:p>
            <a:endParaRPr lang="en-US" sz="2200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 3</a:t>
            </a:r>
            <a:endParaRPr lang="en-US" sz="2200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9658" y="2705733"/>
            <a:ext cx="2843107" cy="66984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9658" y="3446662"/>
            <a:ext cx="2690871" cy="55545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3493" y="4073204"/>
            <a:ext cx="3100731" cy="56952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35136" y="4642726"/>
            <a:ext cx="2737824" cy="675248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35136" y="5395180"/>
            <a:ext cx="2785393" cy="590841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5981181" y="1889732"/>
            <a:ext cx="247054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       Column             </a:t>
            </a:r>
            <a:endParaRPr lang="en-US" sz="2200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898110" y="4002117"/>
            <a:ext cx="208307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       Row             </a:t>
            </a:r>
            <a:endParaRPr lang="en-US" sz="2200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332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Two-Dimensional Arrays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3082453"/>
              </p:ext>
            </p:extLst>
          </p:nvPr>
        </p:nvGraphicFramePr>
        <p:xfrm>
          <a:off x="5761422" y="2769963"/>
          <a:ext cx="2605338" cy="25712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68446"/>
                <a:gridCol w="868446"/>
                <a:gridCol w="868446"/>
              </a:tblGrid>
              <a:tr h="642815">
                <a:tc>
                  <a:txBody>
                    <a:bodyPr/>
                    <a:lstStyle/>
                    <a:p>
                      <a:pPr marL="0" indent="0" algn="ctr">
                        <a:tabLst/>
                      </a:pPr>
                      <a:r>
                        <a:rPr lang="en-US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lang="en-US" sz="2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2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20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30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642815">
                <a:tc>
                  <a:txBody>
                    <a:bodyPr/>
                    <a:lstStyle/>
                    <a:p>
                      <a:r>
                        <a:rPr kumimoji="0" lang="en-US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40 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4281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4281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981182" y="2320619"/>
            <a:ext cx="215155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0          1             2</a:t>
            </a:r>
            <a:endParaRPr lang="en-US" sz="2200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247757" y="2908250"/>
            <a:ext cx="519694" cy="24622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0 </a:t>
            </a:r>
          </a:p>
          <a:p>
            <a:r>
              <a:rPr lang="en-US" sz="22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 </a:t>
            </a:r>
          </a:p>
          <a:p>
            <a:r>
              <a:rPr lang="en-US" sz="22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1 </a:t>
            </a:r>
          </a:p>
          <a:p>
            <a:endParaRPr lang="en-US" sz="2200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 2</a:t>
            </a:r>
          </a:p>
          <a:p>
            <a:endParaRPr lang="en-US" sz="2200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 3</a:t>
            </a:r>
            <a:endParaRPr lang="en-US" sz="2200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9658" y="2705733"/>
            <a:ext cx="2843107" cy="66984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9658" y="3446662"/>
            <a:ext cx="2690871" cy="55545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3493" y="4073204"/>
            <a:ext cx="3100731" cy="56952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35136" y="4642726"/>
            <a:ext cx="2737824" cy="675248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35136" y="5395180"/>
            <a:ext cx="2785393" cy="590841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5981181" y="1889732"/>
            <a:ext cx="247054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       Column             </a:t>
            </a:r>
            <a:endParaRPr lang="en-US" sz="2200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898110" y="4002117"/>
            <a:ext cx="208307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       Row             </a:t>
            </a:r>
            <a:endParaRPr lang="en-US" sz="2200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24" name="Elbow Connector 23"/>
          <p:cNvCxnSpPr/>
          <p:nvPr/>
        </p:nvCxnSpPr>
        <p:spPr>
          <a:xfrm>
            <a:off x="2304048" y="5864962"/>
            <a:ext cx="2020777" cy="198265"/>
          </a:xfrm>
          <a:prstGeom prst="bentConnector3">
            <a:avLst>
              <a:gd name="adj1" fmla="val 1215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3854167" y="5823408"/>
            <a:ext cx="247054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       Column             </a:t>
            </a:r>
            <a:endParaRPr lang="en-US" sz="2200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4413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Two-Dimensional Arrays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3082453"/>
              </p:ext>
            </p:extLst>
          </p:nvPr>
        </p:nvGraphicFramePr>
        <p:xfrm>
          <a:off x="5761422" y="2769963"/>
          <a:ext cx="2605338" cy="25712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68446"/>
                <a:gridCol w="868446"/>
                <a:gridCol w="868446"/>
              </a:tblGrid>
              <a:tr h="642815">
                <a:tc>
                  <a:txBody>
                    <a:bodyPr/>
                    <a:lstStyle/>
                    <a:p>
                      <a:pPr marL="0" indent="0" algn="ctr">
                        <a:tabLst/>
                      </a:pPr>
                      <a:r>
                        <a:rPr lang="en-US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r>
                        <a:rPr lang="en-US" sz="2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2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20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30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642815">
                <a:tc>
                  <a:txBody>
                    <a:bodyPr/>
                    <a:lstStyle/>
                    <a:p>
                      <a:r>
                        <a:rPr kumimoji="0" lang="en-US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40 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4281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4281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981182" y="2320619"/>
            <a:ext cx="215155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0          1             2</a:t>
            </a:r>
            <a:endParaRPr lang="en-US" sz="2200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247757" y="2908250"/>
            <a:ext cx="519694" cy="24622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0 </a:t>
            </a:r>
          </a:p>
          <a:p>
            <a:r>
              <a:rPr lang="en-US" sz="22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 </a:t>
            </a:r>
          </a:p>
          <a:p>
            <a:r>
              <a:rPr lang="en-US" sz="22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1 </a:t>
            </a:r>
          </a:p>
          <a:p>
            <a:endParaRPr lang="en-US" sz="2200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 2</a:t>
            </a:r>
          </a:p>
          <a:p>
            <a:endParaRPr lang="en-US" sz="2200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 3</a:t>
            </a:r>
            <a:endParaRPr lang="en-US" sz="2200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9658" y="2705733"/>
            <a:ext cx="2843107" cy="66984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9658" y="3446662"/>
            <a:ext cx="2690871" cy="55545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3493" y="4073204"/>
            <a:ext cx="3100731" cy="56952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35136" y="4642726"/>
            <a:ext cx="2737824" cy="675248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35136" y="5395180"/>
            <a:ext cx="2785393" cy="590841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5981181" y="1889732"/>
            <a:ext cx="247054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       Column             </a:t>
            </a:r>
            <a:endParaRPr lang="en-US" sz="2200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898110" y="4002117"/>
            <a:ext cx="208307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       Row             </a:t>
            </a:r>
            <a:endParaRPr lang="en-US" sz="2200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24" name="Elbow Connector 23"/>
          <p:cNvCxnSpPr/>
          <p:nvPr/>
        </p:nvCxnSpPr>
        <p:spPr>
          <a:xfrm>
            <a:off x="1766571" y="5872163"/>
            <a:ext cx="2605404" cy="198265"/>
          </a:xfrm>
          <a:prstGeom prst="bentConnector3">
            <a:avLst>
              <a:gd name="adj1" fmla="val -451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3854167" y="5823408"/>
            <a:ext cx="124950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       Row</a:t>
            </a:r>
            <a:endParaRPr lang="en-US" sz="2200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3223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One-Dimensional Arrays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520" y="2209801"/>
            <a:ext cx="1733550" cy="173355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/>
          <a:srcRect b="7558"/>
          <a:stretch/>
        </p:blipFill>
        <p:spPr>
          <a:xfrm>
            <a:off x="2941061" y="2376487"/>
            <a:ext cx="1014052" cy="140017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3"/>
          <a:srcRect b="7558"/>
          <a:stretch/>
        </p:blipFill>
        <p:spPr>
          <a:xfrm>
            <a:off x="4035431" y="2376487"/>
            <a:ext cx="1014052" cy="1400176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3"/>
          <a:srcRect b="7558"/>
          <a:stretch/>
        </p:blipFill>
        <p:spPr>
          <a:xfrm>
            <a:off x="5129801" y="2376487"/>
            <a:ext cx="1014052" cy="1400176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3"/>
          <a:srcRect b="7558"/>
          <a:stretch/>
        </p:blipFill>
        <p:spPr>
          <a:xfrm>
            <a:off x="6224171" y="2376487"/>
            <a:ext cx="1014052" cy="1400176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2604" y="4474104"/>
            <a:ext cx="2547382" cy="824586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3"/>
          <a:srcRect b="7558"/>
          <a:stretch/>
        </p:blipFill>
        <p:spPr>
          <a:xfrm>
            <a:off x="7373040" y="2376487"/>
            <a:ext cx="1014052" cy="1400176"/>
          </a:xfrm>
          <a:prstGeom prst="rect">
            <a:avLst/>
          </a:prstGeom>
        </p:spPr>
      </p:pic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5544205"/>
              </p:ext>
            </p:extLst>
          </p:nvPr>
        </p:nvGraphicFramePr>
        <p:xfrm>
          <a:off x="3370341" y="4564989"/>
          <a:ext cx="4342230" cy="64281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68446"/>
                <a:gridCol w="868446"/>
                <a:gridCol w="868446"/>
                <a:gridCol w="868446"/>
                <a:gridCol w="868446"/>
              </a:tblGrid>
              <a:tr h="642815">
                <a:tc>
                  <a:txBody>
                    <a:bodyPr/>
                    <a:lstStyle/>
                    <a:p>
                      <a:pPr algn="ctr"/>
                      <a:endParaRPr lang="en-US" sz="25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9190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Accessing Array Components</a:t>
            </a:r>
          </a:p>
        </p:txBody>
      </p:sp>
      <p:sp>
        <p:nvSpPr>
          <p:cNvPr id="259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The syntax to access a component of a two-dimensional array is:</a:t>
            </a:r>
          </a:p>
          <a:p>
            <a:pPr lvl="1">
              <a:buFont typeface="Arial" charset="0"/>
              <a:buNone/>
            </a:pPr>
            <a:r>
              <a:rPr lang="en-US" sz="2400" dirty="0" err="1" smtClean="0">
                <a:latin typeface="Courier New" pitchFamily="49" charset="0"/>
              </a:rPr>
              <a:t>arrayName</a:t>
            </a:r>
            <a:r>
              <a:rPr lang="en-US" sz="2400" dirty="0" smtClean="0">
                <a:latin typeface="Courier New" pitchFamily="49" charset="0"/>
              </a:rPr>
              <a:t>[index1</a:t>
            </a:r>
            <a:r>
              <a:rPr lang="en-US" sz="2400" dirty="0">
                <a:latin typeface="Courier New" pitchFamily="49" charset="0"/>
              </a:rPr>
              <a:t>][</a:t>
            </a:r>
            <a:r>
              <a:rPr lang="en-US" sz="2400" dirty="0" smtClean="0">
                <a:latin typeface="Courier New" pitchFamily="49" charset="0"/>
              </a:rPr>
              <a:t>index2]</a:t>
            </a:r>
          </a:p>
          <a:p>
            <a:pPr lvl="1">
              <a:buFont typeface="Arial" charset="0"/>
              <a:buNone/>
            </a:pPr>
            <a:endParaRPr lang="en-US" sz="2400" dirty="0">
              <a:latin typeface="Courier New" pitchFamily="49" charset="0"/>
            </a:endParaRPr>
          </a:p>
          <a:p>
            <a:pPr>
              <a:buFontTx/>
              <a:buNone/>
            </a:pPr>
            <a:r>
              <a:rPr lang="en-US" sz="2400" dirty="0"/>
              <a:t>	where </a:t>
            </a:r>
            <a:r>
              <a:rPr lang="en-US" sz="2400" dirty="0" smtClean="0">
                <a:latin typeface="Courier New" pitchFamily="49" charset="0"/>
              </a:rPr>
              <a:t>index1</a:t>
            </a:r>
            <a:r>
              <a:rPr lang="en-US" sz="2400" dirty="0" smtClean="0"/>
              <a:t> </a:t>
            </a:r>
            <a:r>
              <a:rPr lang="en-US" sz="2400" dirty="0"/>
              <a:t>and </a:t>
            </a:r>
            <a:r>
              <a:rPr lang="en-US" sz="2400" dirty="0" smtClean="0">
                <a:latin typeface="Courier New" pitchFamily="49" charset="0"/>
              </a:rPr>
              <a:t>index2</a:t>
            </a:r>
            <a:r>
              <a:rPr lang="en-US" sz="2400" dirty="0" smtClean="0"/>
              <a:t> </a:t>
            </a:r>
            <a:r>
              <a:rPr lang="en-US" sz="2400" dirty="0"/>
              <a:t>are expressions yielding nonnegative integer </a:t>
            </a:r>
            <a:r>
              <a:rPr lang="en-US" sz="2400" dirty="0" smtClean="0"/>
              <a:t>values</a:t>
            </a:r>
          </a:p>
          <a:p>
            <a:pPr>
              <a:buFontTx/>
              <a:buNone/>
            </a:pPr>
            <a:endParaRPr lang="en-US" sz="2400" dirty="0"/>
          </a:p>
          <a:p>
            <a:r>
              <a:rPr lang="en-US" sz="2400" dirty="0" smtClean="0">
                <a:latin typeface="Courier New" pitchFamily="49" charset="0"/>
              </a:rPr>
              <a:t>index1</a:t>
            </a:r>
            <a:r>
              <a:rPr lang="en-US" sz="2400" dirty="0" smtClean="0"/>
              <a:t> </a:t>
            </a:r>
            <a:r>
              <a:rPr lang="en-US" sz="2400" dirty="0"/>
              <a:t>specifies the row position and </a:t>
            </a:r>
            <a:r>
              <a:rPr lang="en-US" sz="2400" dirty="0" smtClean="0">
                <a:latin typeface="Courier New" pitchFamily="49" charset="0"/>
              </a:rPr>
              <a:t>index2</a:t>
            </a:r>
            <a:r>
              <a:rPr lang="en-US" sz="2400" dirty="0" smtClean="0"/>
              <a:t> </a:t>
            </a:r>
            <a:r>
              <a:rPr lang="en-US" sz="2400" dirty="0"/>
              <a:t>specifies the column position</a:t>
            </a:r>
          </a:p>
        </p:txBody>
      </p:sp>
    </p:spTree>
    <p:extLst>
      <p:ext uri="{BB962C8B-B14F-4D97-AF65-F5344CB8AC3E}">
        <p14:creationId xmlns:p14="http://schemas.microsoft.com/office/powerpoint/2010/main" val="2241802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Two-Dimensional Arrays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4722030"/>
              </p:ext>
            </p:extLst>
          </p:nvPr>
        </p:nvGraphicFramePr>
        <p:xfrm>
          <a:off x="5761422" y="2769963"/>
          <a:ext cx="2605338" cy="25712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68446"/>
                <a:gridCol w="868446"/>
                <a:gridCol w="868446"/>
              </a:tblGrid>
              <a:tr h="642815">
                <a:tc>
                  <a:txBody>
                    <a:bodyPr/>
                    <a:lstStyle/>
                    <a:p>
                      <a:pPr marL="0" indent="0" algn="ctr">
                        <a:tabLst/>
                      </a:pPr>
                      <a:r>
                        <a:rPr lang="en-US" sz="2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2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642815">
                <a:tc>
                  <a:txBody>
                    <a:bodyPr/>
                    <a:lstStyle/>
                    <a:p>
                      <a:r>
                        <a:rPr kumimoji="0" lang="en-US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4281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4281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981182" y="2320619"/>
            <a:ext cx="215155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0          1             2</a:t>
            </a:r>
            <a:endParaRPr lang="en-US" sz="2200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247757" y="2908250"/>
            <a:ext cx="519694" cy="24622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0 </a:t>
            </a:r>
          </a:p>
          <a:p>
            <a:r>
              <a:rPr lang="en-US" sz="22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 </a:t>
            </a:r>
          </a:p>
          <a:p>
            <a:r>
              <a:rPr lang="en-US" sz="22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1 </a:t>
            </a:r>
          </a:p>
          <a:p>
            <a:endParaRPr lang="en-US" sz="2200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 2</a:t>
            </a:r>
          </a:p>
          <a:p>
            <a:endParaRPr lang="en-US" sz="2200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 3</a:t>
            </a:r>
            <a:endParaRPr lang="en-US" sz="2200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2960" y="2416585"/>
            <a:ext cx="2843107" cy="66984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822960" y="3334764"/>
            <a:ext cx="444531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Task 1: </a:t>
            </a:r>
            <a:r>
              <a:rPr lang="en-US" sz="2400" dirty="0"/>
              <a:t>Use for loop to take </a:t>
            </a:r>
            <a:r>
              <a:rPr lang="en-US" sz="2400" dirty="0" smtClean="0"/>
              <a:t>input</a:t>
            </a:r>
          </a:p>
          <a:p>
            <a:r>
              <a:rPr lang="en-US" sz="2400" dirty="0" smtClean="0"/>
              <a:t> from </a:t>
            </a:r>
            <a:r>
              <a:rPr lang="en-US" sz="2400" dirty="0"/>
              <a:t>user and populate </a:t>
            </a:r>
            <a:r>
              <a:rPr lang="en-US" sz="2400" dirty="0" smtClean="0"/>
              <a:t>the </a:t>
            </a:r>
            <a:r>
              <a:rPr lang="en-US" sz="2400" dirty="0"/>
              <a:t>array.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8600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Two-Dimensional Arrays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4722030"/>
              </p:ext>
            </p:extLst>
          </p:nvPr>
        </p:nvGraphicFramePr>
        <p:xfrm>
          <a:off x="5761422" y="2769963"/>
          <a:ext cx="2605338" cy="25712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68446"/>
                <a:gridCol w="868446"/>
                <a:gridCol w="868446"/>
              </a:tblGrid>
              <a:tr h="642815">
                <a:tc>
                  <a:txBody>
                    <a:bodyPr/>
                    <a:lstStyle/>
                    <a:p>
                      <a:pPr marL="0" indent="0" algn="ctr">
                        <a:tabLst/>
                      </a:pPr>
                      <a:r>
                        <a:rPr lang="en-US" sz="2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2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642815">
                <a:tc>
                  <a:txBody>
                    <a:bodyPr/>
                    <a:lstStyle/>
                    <a:p>
                      <a:r>
                        <a:rPr kumimoji="0" lang="en-US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4281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4281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981182" y="2320619"/>
            <a:ext cx="215155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0          1             2</a:t>
            </a:r>
            <a:endParaRPr lang="en-US" sz="2200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247757" y="2908250"/>
            <a:ext cx="519694" cy="24622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0 </a:t>
            </a:r>
          </a:p>
          <a:p>
            <a:r>
              <a:rPr lang="en-US" sz="22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 </a:t>
            </a:r>
          </a:p>
          <a:p>
            <a:r>
              <a:rPr lang="en-US" sz="22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1 </a:t>
            </a:r>
          </a:p>
          <a:p>
            <a:endParaRPr lang="en-US" sz="2200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 2</a:t>
            </a:r>
          </a:p>
          <a:p>
            <a:endParaRPr lang="en-US" sz="2200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 3</a:t>
            </a:r>
            <a:endParaRPr lang="en-US" sz="2200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2960" y="2416585"/>
            <a:ext cx="2843107" cy="66984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822960" y="3334764"/>
            <a:ext cx="444531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Task 1: </a:t>
            </a:r>
            <a:r>
              <a:rPr lang="en-US" sz="2400" dirty="0"/>
              <a:t>Use for loop to take </a:t>
            </a:r>
            <a:r>
              <a:rPr lang="en-US" sz="2400" dirty="0" smtClean="0"/>
              <a:t>input</a:t>
            </a:r>
          </a:p>
          <a:p>
            <a:r>
              <a:rPr lang="en-US" sz="2400" dirty="0" smtClean="0"/>
              <a:t> from </a:t>
            </a:r>
            <a:r>
              <a:rPr lang="en-US" sz="2400" dirty="0"/>
              <a:t>user and populate </a:t>
            </a:r>
            <a:r>
              <a:rPr lang="en-US" sz="2400" dirty="0" smtClean="0"/>
              <a:t>the </a:t>
            </a:r>
            <a:r>
              <a:rPr lang="en-US" sz="2400" dirty="0"/>
              <a:t>array.</a:t>
            </a:r>
          </a:p>
          <a:p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822960" y="4456120"/>
            <a:ext cx="4718151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Task 2: </a:t>
            </a:r>
            <a:r>
              <a:rPr lang="en-US" sz="2400" dirty="0" smtClean="0"/>
              <a:t>Print the </a:t>
            </a:r>
            <a:r>
              <a:rPr lang="en-US" sz="2400" dirty="0"/>
              <a:t>matrix into </a:t>
            </a:r>
            <a:r>
              <a:rPr lang="en-US" sz="2400" dirty="0" smtClean="0"/>
              <a:t>console</a:t>
            </a:r>
            <a:r>
              <a:rPr lang="en-US" sz="2400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8404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Two-Dimensional Arrays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2960" y="2320619"/>
            <a:ext cx="6961872" cy="2022607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4264355" y="2320619"/>
            <a:ext cx="3043094" cy="18666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0536198"/>
              </p:ext>
            </p:extLst>
          </p:nvPr>
        </p:nvGraphicFramePr>
        <p:xfrm>
          <a:off x="971335" y="3640854"/>
          <a:ext cx="2605338" cy="25712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68446"/>
                <a:gridCol w="868446"/>
                <a:gridCol w="868446"/>
              </a:tblGrid>
              <a:tr h="642815">
                <a:tc>
                  <a:txBody>
                    <a:bodyPr/>
                    <a:lstStyle/>
                    <a:p>
                      <a:pPr marL="0" indent="0" algn="ctr">
                        <a:tabLst/>
                      </a:pPr>
                      <a:r>
                        <a:rPr lang="en-US" sz="2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2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642815">
                <a:tc>
                  <a:txBody>
                    <a:bodyPr/>
                    <a:lstStyle/>
                    <a:p>
                      <a:r>
                        <a:rPr kumimoji="0" lang="en-US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4281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4281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32027" y="3695377"/>
            <a:ext cx="519694" cy="24622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0 </a:t>
            </a:r>
          </a:p>
          <a:p>
            <a:r>
              <a:rPr lang="en-US" sz="22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 </a:t>
            </a:r>
          </a:p>
          <a:p>
            <a:r>
              <a:rPr lang="en-US" sz="22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1 </a:t>
            </a:r>
          </a:p>
          <a:p>
            <a:endParaRPr lang="en-US" sz="2200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 2</a:t>
            </a:r>
          </a:p>
          <a:p>
            <a:endParaRPr lang="en-US" sz="2200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 3</a:t>
            </a:r>
            <a:endParaRPr lang="en-US" sz="2200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98228" y="3154113"/>
            <a:ext cx="215155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0          1             2</a:t>
            </a:r>
            <a:endParaRPr lang="en-US" sz="2200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71335" y="1864727"/>
            <a:ext cx="155978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Initialization</a:t>
            </a:r>
            <a:endParaRPr lang="en-US" sz="2200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779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Two-Dimensional Arrays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2960" y="2320619"/>
            <a:ext cx="6961872" cy="2022607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4272652" y="2892119"/>
            <a:ext cx="3043094" cy="18666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0739078"/>
              </p:ext>
            </p:extLst>
          </p:nvPr>
        </p:nvGraphicFramePr>
        <p:xfrm>
          <a:off x="971335" y="3640854"/>
          <a:ext cx="2605338" cy="25712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68446"/>
                <a:gridCol w="868446"/>
                <a:gridCol w="868446"/>
              </a:tblGrid>
              <a:tr h="642815">
                <a:tc>
                  <a:txBody>
                    <a:bodyPr/>
                    <a:lstStyle/>
                    <a:p>
                      <a:pPr marL="0" indent="0" algn="ctr">
                        <a:tabLst/>
                      </a:pPr>
                      <a:r>
                        <a:rPr lang="en-US" sz="2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10</a:t>
                      </a:r>
                      <a:endParaRPr lang="en-US" sz="2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30  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642815">
                <a:tc>
                  <a:txBody>
                    <a:bodyPr/>
                    <a:lstStyle/>
                    <a:p>
                      <a:r>
                        <a:rPr kumimoji="0" lang="en-US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4281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4281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32027" y="3695377"/>
            <a:ext cx="519694" cy="24622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0 </a:t>
            </a:r>
          </a:p>
          <a:p>
            <a:r>
              <a:rPr lang="en-US" sz="22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 </a:t>
            </a:r>
          </a:p>
          <a:p>
            <a:r>
              <a:rPr lang="en-US" sz="22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1 </a:t>
            </a:r>
          </a:p>
          <a:p>
            <a:endParaRPr lang="en-US" sz="2200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 2</a:t>
            </a:r>
          </a:p>
          <a:p>
            <a:endParaRPr lang="en-US" sz="2200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 3</a:t>
            </a:r>
            <a:endParaRPr lang="en-US" sz="2200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98228" y="3154113"/>
            <a:ext cx="215155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0          1             2</a:t>
            </a:r>
            <a:endParaRPr lang="en-US" sz="2200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71335" y="1864727"/>
            <a:ext cx="155978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Initialization</a:t>
            </a:r>
            <a:endParaRPr lang="en-US" sz="2200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2938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Two-Dimensional Arrays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2960" y="2320619"/>
            <a:ext cx="6961872" cy="2022607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4272652" y="3369556"/>
            <a:ext cx="3043094" cy="18666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4043606"/>
              </p:ext>
            </p:extLst>
          </p:nvPr>
        </p:nvGraphicFramePr>
        <p:xfrm>
          <a:off x="971335" y="3640854"/>
          <a:ext cx="2605338" cy="25712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68446"/>
                <a:gridCol w="868446"/>
                <a:gridCol w="868446"/>
              </a:tblGrid>
              <a:tr h="642815">
                <a:tc>
                  <a:txBody>
                    <a:bodyPr/>
                    <a:lstStyle/>
                    <a:p>
                      <a:pPr marL="0" indent="0" algn="ctr">
                        <a:tabLst/>
                      </a:pPr>
                      <a:r>
                        <a:rPr lang="en-US" sz="2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10</a:t>
                      </a:r>
                      <a:endParaRPr lang="en-US" sz="2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30  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642815">
                <a:tc>
                  <a:txBody>
                    <a:bodyPr/>
                    <a:lstStyle/>
                    <a:p>
                      <a:r>
                        <a:rPr kumimoji="0" lang="en-US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40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60</a:t>
                      </a:r>
                    </a:p>
                  </a:txBody>
                  <a:tcPr/>
                </a:tc>
              </a:tr>
              <a:tr h="64281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4281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32027" y="3695377"/>
            <a:ext cx="519694" cy="24622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0 </a:t>
            </a:r>
          </a:p>
          <a:p>
            <a:r>
              <a:rPr lang="en-US" sz="22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 </a:t>
            </a:r>
          </a:p>
          <a:p>
            <a:r>
              <a:rPr lang="en-US" sz="22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1 </a:t>
            </a:r>
          </a:p>
          <a:p>
            <a:endParaRPr lang="en-US" sz="2200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 2</a:t>
            </a:r>
          </a:p>
          <a:p>
            <a:endParaRPr lang="en-US" sz="2200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 3</a:t>
            </a:r>
            <a:endParaRPr lang="en-US" sz="2200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98228" y="3154113"/>
            <a:ext cx="215155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0          1             2</a:t>
            </a:r>
            <a:endParaRPr lang="en-US" sz="2200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71335" y="1864727"/>
            <a:ext cx="155978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Initialization</a:t>
            </a:r>
            <a:endParaRPr lang="en-US" sz="2200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0747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Two-Dimensional Arrays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2960" y="2320619"/>
            <a:ext cx="6961872" cy="2022607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4303896" y="3798181"/>
            <a:ext cx="3043094" cy="18666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4373254"/>
              </p:ext>
            </p:extLst>
          </p:nvPr>
        </p:nvGraphicFramePr>
        <p:xfrm>
          <a:off x="971335" y="3640854"/>
          <a:ext cx="2605338" cy="25712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68446"/>
                <a:gridCol w="868446"/>
                <a:gridCol w="868446"/>
              </a:tblGrid>
              <a:tr h="642815">
                <a:tc>
                  <a:txBody>
                    <a:bodyPr/>
                    <a:lstStyle/>
                    <a:p>
                      <a:pPr marL="0" indent="0" algn="ctr">
                        <a:tabLst/>
                      </a:pPr>
                      <a:r>
                        <a:rPr lang="en-US" sz="2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10</a:t>
                      </a:r>
                      <a:endParaRPr lang="en-US" sz="2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30  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642815">
                <a:tc>
                  <a:txBody>
                    <a:bodyPr/>
                    <a:lstStyle/>
                    <a:p>
                      <a:r>
                        <a:rPr kumimoji="0" lang="en-US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40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60</a:t>
                      </a:r>
                    </a:p>
                  </a:txBody>
                  <a:tcPr/>
                </a:tc>
              </a:tr>
              <a:tr h="64281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90</a:t>
                      </a:r>
                    </a:p>
                  </a:txBody>
                  <a:tcPr/>
                </a:tc>
              </a:tr>
              <a:tr h="64281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32027" y="3695377"/>
            <a:ext cx="519694" cy="24622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0 </a:t>
            </a:r>
          </a:p>
          <a:p>
            <a:r>
              <a:rPr lang="en-US" sz="22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 </a:t>
            </a:r>
          </a:p>
          <a:p>
            <a:r>
              <a:rPr lang="en-US" sz="22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1 </a:t>
            </a:r>
          </a:p>
          <a:p>
            <a:endParaRPr lang="en-US" sz="2200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 2</a:t>
            </a:r>
          </a:p>
          <a:p>
            <a:endParaRPr lang="en-US" sz="2200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 3</a:t>
            </a:r>
            <a:endParaRPr lang="en-US" sz="2200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98228" y="3154113"/>
            <a:ext cx="215155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0          1             2</a:t>
            </a:r>
            <a:endParaRPr lang="en-US" sz="2200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71335" y="1864727"/>
            <a:ext cx="155978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Initialization</a:t>
            </a:r>
            <a:endParaRPr lang="en-US" sz="2200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8279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Two-Dimensional Arrays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2960" y="2320619"/>
            <a:ext cx="6961872" cy="2022607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0724263"/>
              </p:ext>
            </p:extLst>
          </p:nvPr>
        </p:nvGraphicFramePr>
        <p:xfrm>
          <a:off x="971335" y="3640854"/>
          <a:ext cx="2605338" cy="25712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68446"/>
                <a:gridCol w="868446"/>
                <a:gridCol w="868446"/>
              </a:tblGrid>
              <a:tr h="642815">
                <a:tc>
                  <a:txBody>
                    <a:bodyPr/>
                    <a:lstStyle/>
                    <a:p>
                      <a:pPr marL="0" indent="0" algn="ctr">
                        <a:tabLst/>
                      </a:pPr>
                      <a:r>
                        <a:rPr lang="en-US" sz="2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10</a:t>
                      </a:r>
                      <a:endParaRPr lang="en-US" sz="2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30  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642815">
                <a:tc>
                  <a:txBody>
                    <a:bodyPr/>
                    <a:lstStyle/>
                    <a:p>
                      <a:r>
                        <a:rPr kumimoji="0" lang="en-US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40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60</a:t>
                      </a:r>
                    </a:p>
                  </a:txBody>
                  <a:tcPr/>
                </a:tc>
              </a:tr>
              <a:tr h="64281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90</a:t>
                      </a:r>
                    </a:p>
                  </a:txBody>
                  <a:tcPr/>
                </a:tc>
              </a:tr>
              <a:tr h="642815">
                <a:tc>
                  <a:txBody>
                    <a:bodyPr/>
                    <a:lstStyle/>
                    <a:p>
                      <a:r>
                        <a:rPr kumimoji="0" lang="en-US" sz="28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15</a:t>
                      </a:r>
                      <a:endParaRPr kumimoji="0" lang="en-US" sz="2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28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20</a:t>
                      </a:r>
                      <a:endParaRPr kumimoji="0" lang="en-US" sz="2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28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25</a:t>
                      </a:r>
                      <a:endParaRPr kumimoji="0" lang="en-US" sz="2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32027" y="3695377"/>
            <a:ext cx="519694" cy="24622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0 </a:t>
            </a:r>
          </a:p>
          <a:p>
            <a:r>
              <a:rPr lang="en-US" sz="22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 </a:t>
            </a:r>
          </a:p>
          <a:p>
            <a:r>
              <a:rPr lang="en-US" sz="22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1 </a:t>
            </a:r>
          </a:p>
          <a:p>
            <a:endParaRPr lang="en-US" sz="2200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 2</a:t>
            </a:r>
          </a:p>
          <a:p>
            <a:endParaRPr lang="en-US" sz="2200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 3</a:t>
            </a:r>
            <a:endParaRPr lang="en-US" sz="2200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98228" y="3154113"/>
            <a:ext cx="215155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0          1             2</a:t>
            </a:r>
            <a:endParaRPr lang="en-US" sz="2200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71335" y="1864727"/>
            <a:ext cx="155978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Initialization</a:t>
            </a:r>
            <a:endParaRPr lang="en-US" sz="2200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8196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22960" y="1940032"/>
            <a:ext cx="110357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Task 1</a:t>
            </a:r>
            <a:endParaRPr lang="en-US" sz="3000" b="1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1206739"/>
              </p:ext>
            </p:extLst>
          </p:nvPr>
        </p:nvGraphicFramePr>
        <p:xfrm>
          <a:off x="3381858" y="3556537"/>
          <a:ext cx="2605340" cy="209325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6509"/>
                <a:gridCol w="745588"/>
                <a:gridCol w="731520"/>
                <a:gridCol w="831723"/>
              </a:tblGrid>
              <a:tr h="259763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18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18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</a:t>
                      </a:r>
                      <a:endParaRPr lang="en-US" sz="18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7583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18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25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</a:t>
                      </a:r>
                      <a:endParaRPr lang="en-US" sz="25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</a:t>
                      </a:r>
                      <a:endParaRPr lang="en-US" sz="25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57583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18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4</a:t>
                      </a:r>
                      <a:endParaRPr lang="en-US" sz="25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5</a:t>
                      </a:r>
                      <a:endParaRPr lang="en-US" sz="25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6</a:t>
                      </a:r>
                      <a:endParaRPr lang="en-US" sz="25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/>
                </a:tc>
              </a:tr>
              <a:tr h="57583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</a:t>
                      </a:r>
                      <a:endParaRPr lang="en-US" sz="18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7</a:t>
                      </a:r>
                      <a:endParaRPr lang="en-US" sz="25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8</a:t>
                      </a:r>
                      <a:endParaRPr lang="en-US" sz="25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9</a:t>
                      </a:r>
                      <a:endParaRPr lang="en-US" sz="25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822960" y="2423441"/>
            <a:ext cx="648222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Initialize the following matrix. Multiply all by 10. Print it.</a:t>
            </a:r>
            <a:endParaRPr lang="en-US" sz="2200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370674" y="3135365"/>
            <a:ext cx="105990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Column</a:t>
            </a:r>
            <a:endParaRPr lang="en-US" sz="2200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703726" y="4553033"/>
            <a:ext cx="67242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solidFill>
                  <a:schemeClr val="bg1">
                    <a:lumMod val="50000"/>
                  </a:schemeClr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Row</a:t>
            </a:r>
            <a:endParaRPr lang="en-US" sz="2200" dirty="0">
              <a:solidFill>
                <a:schemeClr val="bg1">
                  <a:lumMod val="50000"/>
                </a:schemeClr>
              </a:solidFill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Two-Dimensional Arrays</a:t>
            </a:r>
          </a:p>
        </p:txBody>
      </p:sp>
    </p:spTree>
    <p:extLst>
      <p:ext uri="{BB962C8B-B14F-4D97-AF65-F5344CB8AC3E}">
        <p14:creationId xmlns:p14="http://schemas.microsoft.com/office/powerpoint/2010/main" val="4020926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22960" y="1940032"/>
            <a:ext cx="110357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Task </a:t>
            </a:r>
            <a:r>
              <a:rPr lang="en-US" sz="3000" b="1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2</a:t>
            </a:r>
            <a:endParaRPr lang="en-US" sz="3000" b="1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22960" y="2423441"/>
            <a:ext cx="662348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Initialize the following two </a:t>
            </a:r>
            <a:r>
              <a:rPr lang="en-US" sz="2200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matrices. Add </a:t>
            </a:r>
            <a:r>
              <a:rPr lang="en-US" sz="22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them. Print the </a:t>
            </a:r>
          </a:p>
          <a:p>
            <a:r>
              <a:rPr lang="en-US" sz="22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resultant matrix.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Two-Dimensional Arrays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5753830"/>
              </p:ext>
            </p:extLst>
          </p:nvPr>
        </p:nvGraphicFramePr>
        <p:xfrm>
          <a:off x="1022118" y="3676291"/>
          <a:ext cx="3306807" cy="209325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5272"/>
                <a:gridCol w="717332"/>
                <a:gridCol w="703797"/>
                <a:gridCol w="800203"/>
                <a:gridCol w="800203"/>
              </a:tblGrid>
              <a:tr h="259763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18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18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</a:t>
                      </a:r>
                      <a:endParaRPr lang="en-US" sz="18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</a:t>
                      </a:r>
                      <a:endParaRPr lang="en-US" sz="18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7583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18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25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</a:t>
                      </a:r>
                      <a:endParaRPr lang="en-US" sz="25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</a:t>
                      </a:r>
                      <a:endParaRPr lang="en-US" sz="25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4</a:t>
                      </a:r>
                      <a:endParaRPr lang="en-US" sz="25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57583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18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5</a:t>
                      </a:r>
                      <a:endParaRPr lang="en-US" sz="25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6</a:t>
                      </a:r>
                      <a:endParaRPr lang="en-US" sz="25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7</a:t>
                      </a:r>
                      <a:endParaRPr lang="en-US" sz="25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8</a:t>
                      </a:r>
                      <a:endParaRPr lang="en-US" sz="25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/>
                </a:tc>
              </a:tr>
              <a:tr h="57583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</a:t>
                      </a:r>
                      <a:endParaRPr lang="en-US" sz="18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9</a:t>
                      </a:r>
                      <a:endParaRPr lang="en-US" sz="25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10</a:t>
                      </a:r>
                      <a:endParaRPr lang="en-US" sz="25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11</a:t>
                      </a:r>
                      <a:endParaRPr lang="en-US" sz="25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12</a:t>
                      </a:r>
                      <a:endParaRPr lang="en-US" sz="25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3587493"/>
              </p:ext>
            </p:extLst>
          </p:nvPr>
        </p:nvGraphicFramePr>
        <p:xfrm>
          <a:off x="4915748" y="3666407"/>
          <a:ext cx="3306807" cy="209325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5272"/>
                <a:gridCol w="717332"/>
                <a:gridCol w="703797"/>
                <a:gridCol w="800203"/>
                <a:gridCol w="800203"/>
              </a:tblGrid>
              <a:tr h="259763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18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18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</a:t>
                      </a:r>
                      <a:endParaRPr lang="en-US" sz="18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</a:t>
                      </a:r>
                      <a:endParaRPr lang="en-US" sz="18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7583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18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12</a:t>
                      </a:r>
                      <a:endParaRPr lang="en-US" sz="25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11</a:t>
                      </a:r>
                      <a:endParaRPr lang="en-US" sz="25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10</a:t>
                      </a:r>
                      <a:endParaRPr lang="en-US" sz="25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9</a:t>
                      </a:r>
                      <a:endParaRPr lang="en-US" sz="25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57583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18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8</a:t>
                      </a:r>
                      <a:endParaRPr lang="en-US" sz="25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7</a:t>
                      </a:r>
                      <a:endParaRPr lang="en-US" sz="25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6</a:t>
                      </a:r>
                      <a:endParaRPr lang="en-US" sz="25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5</a:t>
                      </a:r>
                      <a:endParaRPr lang="en-US" sz="25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/>
                </a:tc>
              </a:tr>
              <a:tr h="57583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</a:t>
                      </a:r>
                      <a:endParaRPr lang="en-US" sz="18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4</a:t>
                      </a:r>
                      <a:endParaRPr lang="en-US" sz="25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</a:t>
                      </a:r>
                      <a:endParaRPr lang="en-US" sz="25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</a:t>
                      </a:r>
                      <a:endParaRPr lang="en-US" sz="25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25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7759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One-Dimensional Arrays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520" y="2209801"/>
            <a:ext cx="1733550" cy="173355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/>
          <a:srcRect b="7558"/>
          <a:stretch/>
        </p:blipFill>
        <p:spPr>
          <a:xfrm>
            <a:off x="2941061" y="2376487"/>
            <a:ext cx="1014052" cy="140017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3"/>
          <a:srcRect b="7558"/>
          <a:stretch/>
        </p:blipFill>
        <p:spPr>
          <a:xfrm>
            <a:off x="4035431" y="2376487"/>
            <a:ext cx="1014052" cy="1400176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3"/>
          <a:srcRect b="7558"/>
          <a:stretch/>
        </p:blipFill>
        <p:spPr>
          <a:xfrm>
            <a:off x="5129801" y="2376487"/>
            <a:ext cx="1014052" cy="1400176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3"/>
          <a:srcRect b="7558"/>
          <a:stretch/>
        </p:blipFill>
        <p:spPr>
          <a:xfrm>
            <a:off x="6224171" y="2376487"/>
            <a:ext cx="1014052" cy="1400176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3"/>
          <a:srcRect b="7558"/>
          <a:stretch/>
        </p:blipFill>
        <p:spPr>
          <a:xfrm>
            <a:off x="7373040" y="2376487"/>
            <a:ext cx="1014052" cy="1400176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4"/>
          <a:srcRect r="36679"/>
          <a:stretch/>
        </p:blipFill>
        <p:spPr>
          <a:xfrm>
            <a:off x="919521" y="4022080"/>
            <a:ext cx="1733550" cy="1600200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3"/>
          <a:srcRect b="7558"/>
          <a:stretch/>
        </p:blipFill>
        <p:spPr>
          <a:xfrm>
            <a:off x="2941061" y="4122790"/>
            <a:ext cx="1014052" cy="1400176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 rotWithShape="1">
          <a:blip r:embed="rId3"/>
          <a:srcRect b="7558"/>
          <a:stretch/>
        </p:blipFill>
        <p:spPr>
          <a:xfrm>
            <a:off x="4035431" y="4122790"/>
            <a:ext cx="1014052" cy="1400176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3"/>
          <a:srcRect b="7558"/>
          <a:stretch/>
        </p:blipFill>
        <p:spPr>
          <a:xfrm>
            <a:off x="5129801" y="4122790"/>
            <a:ext cx="1014052" cy="1400176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 rotWithShape="1">
          <a:blip r:embed="rId3"/>
          <a:srcRect b="7558"/>
          <a:stretch/>
        </p:blipFill>
        <p:spPr>
          <a:xfrm>
            <a:off x="6224171" y="4122790"/>
            <a:ext cx="1014052" cy="1400176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3"/>
          <a:srcRect b="7558"/>
          <a:stretch/>
        </p:blipFill>
        <p:spPr>
          <a:xfrm>
            <a:off x="7373040" y="4122790"/>
            <a:ext cx="1014052" cy="1400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206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22960" y="1940032"/>
            <a:ext cx="110357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smtClean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Task </a:t>
            </a:r>
            <a:r>
              <a:rPr lang="en-US" sz="3000" b="1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3</a:t>
            </a:r>
            <a:endParaRPr lang="en-US" sz="3000" b="1" dirty="0">
              <a:latin typeface="+mj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22960" y="2423441"/>
            <a:ext cx="724339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+mj-lt"/>
                <a:ea typeface="Open Sans" panose="020B0606030504020204" pitchFamily="34" charset="0"/>
                <a:cs typeface="Open Sans" panose="020B0606030504020204" pitchFamily="34" charset="0"/>
              </a:rPr>
              <a:t>Multiply the following two matrices. Print the resultant matrix.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Two-Dimensional Arrays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5753830"/>
              </p:ext>
            </p:extLst>
          </p:nvPr>
        </p:nvGraphicFramePr>
        <p:xfrm>
          <a:off x="1022118" y="3676291"/>
          <a:ext cx="3306807" cy="209325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5272"/>
                <a:gridCol w="717332"/>
                <a:gridCol w="703797"/>
                <a:gridCol w="800203"/>
                <a:gridCol w="800203"/>
              </a:tblGrid>
              <a:tr h="259763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18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18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</a:t>
                      </a:r>
                      <a:endParaRPr lang="en-US" sz="18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</a:t>
                      </a:r>
                      <a:endParaRPr lang="en-US" sz="18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7583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18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25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</a:t>
                      </a:r>
                      <a:endParaRPr lang="en-US" sz="25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</a:t>
                      </a:r>
                      <a:endParaRPr lang="en-US" sz="25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4</a:t>
                      </a:r>
                      <a:endParaRPr lang="en-US" sz="25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57583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18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5</a:t>
                      </a:r>
                      <a:endParaRPr lang="en-US" sz="25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6</a:t>
                      </a:r>
                      <a:endParaRPr lang="en-US" sz="25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7</a:t>
                      </a:r>
                      <a:endParaRPr lang="en-US" sz="25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8</a:t>
                      </a:r>
                      <a:endParaRPr lang="en-US" sz="25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/>
                </a:tc>
              </a:tr>
              <a:tr h="57583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</a:t>
                      </a:r>
                      <a:endParaRPr lang="en-US" sz="18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9</a:t>
                      </a:r>
                      <a:endParaRPr lang="en-US" sz="25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10</a:t>
                      </a:r>
                      <a:endParaRPr lang="en-US" sz="25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11</a:t>
                      </a:r>
                      <a:endParaRPr lang="en-US" sz="25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12</a:t>
                      </a:r>
                      <a:endParaRPr lang="en-US" sz="25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9246204"/>
              </p:ext>
            </p:extLst>
          </p:nvPr>
        </p:nvGraphicFramePr>
        <p:xfrm>
          <a:off x="5080439" y="3388375"/>
          <a:ext cx="2605340" cy="26690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6509"/>
                <a:gridCol w="745588"/>
                <a:gridCol w="731520"/>
                <a:gridCol w="831723"/>
              </a:tblGrid>
              <a:tr h="259763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18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18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</a:t>
                      </a:r>
                      <a:endParaRPr lang="en-US" sz="18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7583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endParaRPr lang="en-US" sz="18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10</a:t>
                      </a:r>
                      <a:endParaRPr lang="en-US" sz="25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20</a:t>
                      </a:r>
                      <a:endParaRPr lang="en-US" sz="25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30</a:t>
                      </a:r>
                      <a:endParaRPr lang="en-US" sz="25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57583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  <a:endParaRPr lang="en-US" sz="18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40</a:t>
                      </a:r>
                      <a:endParaRPr lang="en-US" sz="25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50</a:t>
                      </a:r>
                      <a:endParaRPr lang="en-US" sz="25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60</a:t>
                      </a:r>
                      <a:endParaRPr lang="en-US" sz="25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/>
                </a:tc>
              </a:tr>
              <a:tr h="57583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</a:t>
                      </a:r>
                      <a:endParaRPr lang="en-US" sz="18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70</a:t>
                      </a:r>
                      <a:endParaRPr lang="en-US" sz="25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80</a:t>
                      </a:r>
                      <a:endParaRPr lang="en-US" sz="25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90</a:t>
                      </a:r>
                      <a:endParaRPr lang="en-US" sz="25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/>
                </a:tc>
              </a:tr>
              <a:tr h="57583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3</a:t>
                      </a:r>
                      <a:endParaRPr lang="en-US" sz="18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15</a:t>
                      </a:r>
                      <a:endParaRPr lang="en-US" sz="25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20</a:t>
                      </a:r>
                      <a:endParaRPr lang="en-US" sz="25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25</a:t>
                      </a:r>
                      <a:endParaRPr lang="en-US" sz="25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1741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One-Dimensional Arrays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520" y="2209801"/>
            <a:ext cx="1037868" cy="103786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/>
          <a:srcRect b="7558"/>
          <a:stretch/>
        </p:blipFill>
        <p:spPr>
          <a:xfrm>
            <a:off x="2941061" y="2376487"/>
            <a:ext cx="645102" cy="89074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3"/>
          <a:srcRect b="7558"/>
          <a:stretch/>
        </p:blipFill>
        <p:spPr>
          <a:xfrm>
            <a:off x="4035431" y="2376487"/>
            <a:ext cx="645102" cy="89074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3"/>
          <a:srcRect b="7558"/>
          <a:stretch/>
        </p:blipFill>
        <p:spPr>
          <a:xfrm>
            <a:off x="5129801" y="2376487"/>
            <a:ext cx="645102" cy="89074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3"/>
          <a:srcRect b="7558"/>
          <a:stretch/>
        </p:blipFill>
        <p:spPr>
          <a:xfrm>
            <a:off x="6224171" y="2376487"/>
            <a:ext cx="645102" cy="89074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3"/>
          <a:srcRect b="7558"/>
          <a:stretch/>
        </p:blipFill>
        <p:spPr>
          <a:xfrm>
            <a:off x="7373040" y="2376487"/>
            <a:ext cx="645102" cy="89074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/>
          <a:srcRect r="36679"/>
          <a:stretch/>
        </p:blipFill>
        <p:spPr>
          <a:xfrm>
            <a:off x="876679" y="3403632"/>
            <a:ext cx="1037868" cy="958032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3"/>
          <a:srcRect b="7558"/>
          <a:stretch/>
        </p:blipFill>
        <p:spPr>
          <a:xfrm>
            <a:off x="2941061" y="3443292"/>
            <a:ext cx="645102" cy="890740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 rotWithShape="1">
          <a:blip r:embed="rId3"/>
          <a:srcRect b="7558"/>
          <a:stretch/>
        </p:blipFill>
        <p:spPr>
          <a:xfrm>
            <a:off x="4044002" y="3437278"/>
            <a:ext cx="645102" cy="890740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 rotWithShape="1">
          <a:blip r:embed="rId3"/>
          <a:srcRect b="7558"/>
          <a:stretch/>
        </p:blipFill>
        <p:spPr>
          <a:xfrm>
            <a:off x="5143587" y="3437278"/>
            <a:ext cx="645102" cy="890740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 rotWithShape="1">
          <a:blip r:embed="rId3"/>
          <a:srcRect b="7558"/>
          <a:stretch/>
        </p:blipFill>
        <p:spPr>
          <a:xfrm>
            <a:off x="6246528" y="3437278"/>
            <a:ext cx="645102" cy="890740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 rotWithShape="1">
          <a:blip r:embed="rId3"/>
          <a:srcRect b="7558"/>
          <a:stretch/>
        </p:blipFill>
        <p:spPr>
          <a:xfrm>
            <a:off x="7390616" y="3437278"/>
            <a:ext cx="645102" cy="890740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2604" y="4474104"/>
            <a:ext cx="2547382" cy="824586"/>
          </a:xfrm>
          <a:prstGeom prst="rect">
            <a:avLst/>
          </a:prstGeom>
        </p:spPr>
      </p:pic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9957800"/>
              </p:ext>
            </p:extLst>
          </p:nvPr>
        </p:nvGraphicFramePr>
        <p:xfrm>
          <a:off x="3370341" y="4564989"/>
          <a:ext cx="4342230" cy="64281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68446"/>
                <a:gridCol w="868446"/>
                <a:gridCol w="868446"/>
                <a:gridCol w="868446"/>
                <a:gridCol w="868446"/>
              </a:tblGrid>
              <a:tr h="642815">
                <a:tc>
                  <a:txBody>
                    <a:bodyPr/>
                    <a:lstStyle/>
                    <a:p>
                      <a:pPr algn="ctr"/>
                      <a:endParaRPr lang="en-US" sz="25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30" name="Picture 2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2604" y="5217042"/>
            <a:ext cx="2547382" cy="824586"/>
          </a:xfrm>
          <a:prstGeom prst="rect">
            <a:avLst/>
          </a:prstGeom>
        </p:spPr>
      </p:pic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704830"/>
              </p:ext>
            </p:extLst>
          </p:nvPr>
        </p:nvGraphicFramePr>
        <p:xfrm>
          <a:off x="3370341" y="5307927"/>
          <a:ext cx="4342230" cy="64281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68446"/>
                <a:gridCol w="868446"/>
                <a:gridCol w="868446"/>
                <a:gridCol w="868446"/>
                <a:gridCol w="868446"/>
              </a:tblGrid>
              <a:tr h="642815">
                <a:tc>
                  <a:txBody>
                    <a:bodyPr/>
                    <a:lstStyle/>
                    <a:p>
                      <a:pPr algn="ctr"/>
                      <a:endParaRPr lang="en-US" sz="25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691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4191577"/>
              </p:ext>
            </p:extLst>
          </p:nvPr>
        </p:nvGraphicFramePr>
        <p:xfrm>
          <a:off x="1926187" y="2911438"/>
          <a:ext cx="4342230" cy="64281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68446"/>
                <a:gridCol w="868446"/>
                <a:gridCol w="868446"/>
                <a:gridCol w="868446"/>
                <a:gridCol w="868446"/>
              </a:tblGrid>
              <a:tr h="642815">
                <a:tc>
                  <a:txBody>
                    <a:bodyPr/>
                    <a:lstStyle/>
                    <a:p>
                      <a:pPr algn="ctr"/>
                      <a:endParaRPr lang="en-US" sz="25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Two-Dimensional </a:t>
            </a:r>
            <a:r>
              <a:rPr lang="en-US" dirty="0"/>
              <a:t>Arrays</a:t>
            </a:r>
          </a:p>
        </p:txBody>
      </p:sp>
    </p:spTree>
    <p:extLst>
      <p:ext uri="{BB962C8B-B14F-4D97-AF65-F5344CB8AC3E}">
        <p14:creationId xmlns:p14="http://schemas.microsoft.com/office/powerpoint/2010/main" val="692754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2606865"/>
              </p:ext>
            </p:extLst>
          </p:nvPr>
        </p:nvGraphicFramePr>
        <p:xfrm>
          <a:off x="1926187" y="2911438"/>
          <a:ext cx="4342230" cy="64281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68446"/>
                <a:gridCol w="868446"/>
                <a:gridCol w="868446"/>
                <a:gridCol w="868446"/>
                <a:gridCol w="868446"/>
              </a:tblGrid>
              <a:tr h="642815">
                <a:tc>
                  <a:txBody>
                    <a:bodyPr/>
                    <a:lstStyle/>
                    <a:p>
                      <a:pPr algn="ctr"/>
                      <a:endParaRPr lang="en-US" sz="25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Two-Dimensional Arrays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7725219"/>
              </p:ext>
            </p:extLst>
          </p:nvPr>
        </p:nvGraphicFramePr>
        <p:xfrm>
          <a:off x="1926187" y="2911438"/>
          <a:ext cx="4342230" cy="12856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68446"/>
                <a:gridCol w="868446"/>
                <a:gridCol w="868446"/>
                <a:gridCol w="868446"/>
                <a:gridCol w="868446"/>
              </a:tblGrid>
              <a:tr h="64281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4281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ight Arrow 7"/>
          <p:cNvSpPr/>
          <p:nvPr/>
        </p:nvSpPr>
        <p:spPr>
          <a:xfrm>
            <a:off x="1197737" y="3061045"/>
            <a:ext cx="548640" cy="32355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>
            <a:off x="1197737" y="3731515"/>
            <a:ext cx="548640" cy="32355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629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2606865"/>
              </p:ext>
            </p:extLst>
          </p:nvPr>
        </p:nvGraphicFramePr>
        <p:xfrm>
          <a:off x="1926187" y="2911438"/>
          <a:ext cx="4342230" cy="64281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68446"/>
                <a:gridCol w="868446"/>
                <a:gridCol w="868446"/>
                <a:gridCol w="868446"/>
                <a:gridCol w="868446"/>
              </a:tblGrid>
              <a:tr h="642815">
                <a:tc>
                  <a:txBody>
                    <a:bodyPr/>
                    <a:lstStyle/>
                    <a:p>
                      <a:pPr algn="ctr"/>
                      <a:endParaRPr lang="en-US" sz="25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Two-Dimensional Arrays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7725219"/>
              </p:ext>
            </p:extLst>
          </p:nvPr>
        </p:nvGraphicFramePr>
        <p:xfrm>
          <a:off x="1926187" y="2911438"/>
          <a:ext cx="4342230" cy="12856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68446"/>
                <a:gridCol w="868446"/>
                <a:gridCol w="868446"/>
                <a:gridCol w="868446"/>
                <a:gridCol w="868446"/>
              </a:tblGrid>
              <a:tr h="64281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4281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ight Arrow 7"/>
          <p:cNvSpPr/>
          <p:nvPr/>
        </p:nvSpPr>
        <p:spPr>
          <a:xfrm>
            <a:off x="1197737" y="3061045"/>
            <a:ext cx="548640" cy="32355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>
            <a:off x="1197737" y="3731515"/>
            <a:ext cx="548640" cy="32355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 rot="16200000">
            <a:off x="2037773" y="4535703"/>
            <a:ext cx="548640" cy="32355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Arrow 11"/>
          <p:cNvSpPr/>
          <p:nvPr/>
        </p:nvSpPr>
        <p:spPr>
          <a:xfrm rot="16200000">
            <a:off x="2918836" y="4566552"/>
            <a:ext cx="548640" cy="32355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Arrow 12"/>
          <p:cNvSpPr/>
          <p:nvPr/>
        </p:nvSpPr>
        <p:spPr>
          <a:xfrm rot="16200000">
            <a:off x="3787746" y="4566554"/>
            <a:ext cx="548640" cy="32355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Arrow 13"/>
          <p:cNvSpPr/>
          <p:nvPr/>
        </p:nvSpPr>
        <p:spPr>
          <a:xfrm rot="16200000">
            <a:off x="4658790" y="4535705"/>
            <a:ext cx="548640" cy="32355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ight Arrow 14"/>
          <p:cNvSpPr/>
          <p:nvPr/>
        </p:nvSpPr>
        <p:spPr>
          <a:xfrm rot="16200000">
            <a:off x="5539853" y="4566553"/>
            <a:ext cx="548640" cy="32355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361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2282" y="1996655"/>
            <a:ext cx="2999623" cy="688689"/>
          </a:xfrm>
          <a:prstGeom prst="rect">
            <a:avLst/>
          </a:prstGeom>
        </p:spPr>
      </p:pic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2606865"/>
              </p:ext>
            </p:extLst>
          </p:nvPr>
        </p:nvGraphicFramePr>
        <p:xfrm>
          <a:off x="1926187" y="2911438"/>
          <a:ext cx="4342230" cy="64281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68446"/>
                <a:gridCol w="868446"/>
                <a:gridCol w="868446"/>
                <a:gridCol w="868446"/>
                <a:gridCol w="868446"/>
              </a:tblGrid>
              <a:tr h="642815">
                <a:tc>
                  <a:txBody>
                    <a:bodyPr/>
                    <a:lstStyle/>
                    <a:p>
                      <a:pPr algn="ctr"/>
                      <a:endParaRPr lang="en-US" sz="25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5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Two-Dimensional Arrays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7725219"/>
              </p:ext>
            </p:extLst>
          </p:nvPr>
        </p:nvGraphicFramePr>
        <p:xfrm>
          <a:off x="1926187" y="2911438"/>
          <a:ext cx="4342230" cy="12856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68446"/>
                <a:gridCol w="868446"/>
                <a:gridCol w="868446"/>
                <a:gridCol w="868446"/>
                <a:gridCol w="868446"/>
              </a:tblGrid>
              <a:tr h="64281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4281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ight Arrow 7"/>
          <p:cNvSpPr/>
          <p:nvPr/>
        </p:nvSpPr>
        <p:spPr>
          <a:xfrm>
            <a:off x="1197737" y="3061045"/>
            <a:ext cx="548640" cy="32355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>
            <a:off x="1197737" y="3731515"/>
            <a:ext cx="548640" cy="32355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 rot="16200000">
            <a:off x="2037773" y="4535703"/>
            <a:ext cx="548640" cy="32355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Arrow 11"/>
          <p:cNvSpPr/>
          <p:nvPr/>
        </p:nvSpPr>
        <p:spPr>
          <a:xfrm rot="16200000">
            <a:off x="2918836" y="4566552"/>
            <a:ext cx="548640" cy="32355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Arrow 12"/>
          <p:cNvSpPr/>
          <p:nvPr/>
        </p:nvSpPr>
        <p:spPr>
          <a:xfrm rot="16200000">
            <a:off x="3787746" y="4566554"/>
            <a:ext cx="548640" cy="32355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Arrow 13"/>
          <p:cNvSpPr/>
          <p:nvPr/>
        </p:nvSpPr>
        <p:spPr>
          <a:xfrm rot="16200000">
            <a:off x="4658790" y="4535705"/>
            <a:ext cx="548640" cy="32355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ight Arrow 14"/>
          <p:cNvSpPr/>
          <p:nvPr/>
        </p:nvSpPr>
        <p:spPr>
          <a:xfrm rot="16200000">
            <a:off x="5539853" y="4566553"/>
            <a:ext cx="548640" cy="32355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750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494</TotalTime>
  <Words>814</Words>
  <Application>Microsoft Office PowerPoint</Application>
  <PresentationFormat>On-screen Show (4:3)</PresentationFormat>
  <Paragraphs>443</Paragraphs>
  <Slides>40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7" baseType="lpstr">
      <vt:lpstr>Arial</vt:lpstr>
      <vt:lpstr>Calibri</vt:lpstr>
      <vt:lpstr>Calibri Light</vt:lpstr>
      <vt:lpstr>Consolas</vt:lpstr>
      <vt:lpstr>Courier New</vt:lpstr>
      <vt:lpstr>Open Sans</vt:lpstr>
      <vt:lpstr>Retrospect</vt:lpstr>
      <vt:lpstr>Multidimensional Array</vt:lpstr>
      <vt:lpstr>One-Dimensional Arrays</vt:lpstr>
      <vt:lpstr>One-Dimensional Arrays</vt:lpstr>
      <vt:lpstr>One-Dimensional Arrays</vt:lpstr>
      <vt:lpstr>One-Dimensional Arrays</vt:lpstr>
      <vt:lpstr>Two-Dimensional Arrays</vt:lpstr>
      <vt:lpstr>Two-Dimensional Arrays</vt:lpstr>
      <vt:lpstr>Two-Dimensional Arrays</vt:lpstr>
      <vt:lpstr>Two-Dimensional Arrays</vt:lpstr>
      <vt:lpstr>Two-Dimensional Arrays</vt:lpstr>
      <vt:lpstr>Two-Dimensional Arrays</vt:lpstr>
      <vt:lpstr>Two-Dimensional Arrays</vt:lpstr>
      <vt:lpstr>Two-Dimensional Arrays</vt:lpstr>
      <vt:lpstr>Two-Dimensional Arrays</vt:lpstr>
      <vt:lpstr>Two-Dimensional Arrays</vt:lpstr>
      <vt:lpstr>Two-Dimensional Arrays</vt:lpstr>
      <vt:lpstr>Two-Dimensional Arrays</vt:lpstr>
      <vt:lpstr>Two-Dimensional Arrays</vt:lpstr>
      <vt:lpstr>Two-Dimensional Arrays</vt:lpstr>
      <vt:lpstr>Two-Dimensional Arrays</vt:lpstr>
      <vt:lpstr>2-D Array </vt:lpstr>
      <vt:lpstr>Two-Dimensional Arrays</vt:lpstr>
      <vt:lpstr>Two-Dimensional Arrays</vt:lpstr>
      <vt:lpstr>Two-Dimensional Arrays</vt:lpstr>
      <vt:lpstr>Two-Dimensional Arrays</vt:lpstr>
      <vt:lpstr>Two-Dimensional Arrays</vt:lpstr>
      <vt:lpstr>Two-Dimensional Arrays</vt:lpstr>
      <vt:lpstr>Two-Dimensional Arrays</vt:lpstr>
      <vt:lpstr>Two-Dimensional Arrays</vt:lpstr>
      <vt:lpstr>Accessing Array Components</vt:lpstr>
      <vt:lpstr>Two-Dimensional Arrays</vt:lpstr>
      <vt:lpstr>Two-Dimensional Arrays</vt:lpstr>
      <vt:lpstr>Two-Dimensional Arrays</vt:lpstr>
      <vt:lpstr>Two-Dimensional Arrays</vt:lpstr>
      <vt:lpstr>Two-Dimensional Arrays</vt:lpstr>
      <vt:lpstr>Two-Dimensional Arrays</vt:lpstr>
      <vt:lpstr>Two-Dimensional Arrays</vt:lpstr>
      <vt:lpstr>Two-Dimensional Arrays</vt:lpstr>
      <vt:lpstr>Two-Dimensional Arrays</vt:lpstr>
      <vt:lpstr>Two-Dimensional Arrays</vt:lpstr>
    </vt:vector>
  </TitlesOfParts>
  <Company>Onix Corp.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Anik</dc:creator>
  <cp:lastModifiedBy>Windows User</cp:lastModifiedBy>
  <cp:revision>61</cp:revision>
  <dcterms:created xsi:type="dcterms:W3CDTF">2017-08-23T22:49:27Z</dcterms:created>
  <dcterms:modified xsi:type="dcterms:W3CDTF">2019-04-06T14:36:34Z</dcterms:modified>
</cp:coreProperties>
</file>