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67" r:id="rId4"/>
    <p:sldId id="268" r:id="rId5"/>
    <p:sldId id="270" r:id="rId6"/>
    <p:sldId id="269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0" r:id="rId16"/>
    <p:sldId id="281" r:id="rId17"/>
    <p:sldId id="283" r:id="rId18"/>
    <p:sldId id="284" r:id="rId19"/>
    <p:sldId id="285" r:id="rId20"/>
    <p:sldId id="282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587" autoAdjust="0"/>
  </p:normalViewPr>
  <p:slideViewPr>
    <p:cSldViewPr>
      <p:cViewPr varScale="1">
        <p:scale>
          <a:sx n="63" d="100"/>
          <a:sy n="63" d="100"/>
        </p:scale>
        <p:origin x="936" y="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9/7/2019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9/7/2019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1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48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96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9/7/2019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9/7/2019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9/7/2019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9/7/2019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9/7/2019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9/7/2019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9/7/2019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9/7/2019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9/7/2019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9/7/2019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9/7/2019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876800"/>
            <a:ext cx="9143999" cy="1066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dirty="0" err="1" smtClean="0">
                <a:latin typeface="+mj-lt"/>
              </a:rPr>
              <a:t>Lec</a:t>
            </a:r>
            <a:r>
              <a:rPr lang="en-US" sz="2800" dirty="0" smtClean="0">
                <a:latin typeface="+mj-lt"/>
              </a:rPr>
              <a:t> Md. Jakaria</a:t>
            </a:r>
          </a:p>
          <a:p>
            <a:pPr>
              <a:lnSpc>
                <a:spcPct val="110000"/>
              </a:lnSpc>
            </a:pPr>
            <a:r>
              <a:rPr lang="en-US" sz="2800" dirty="0" smtClean="0">
                <a:latin typeface="+mj-lt"/>
              </a:rPr>
              <a:t>Dept. of CSE, MIST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Function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5586" y="1600200"/>
            <a:ext cx="10058399" cy="4953000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Function definition format (continued)</a:t>
            </a:r>
          </a:p>
          <a:p>
            <a:pPr lvl="2">
              <a:buFontTx/>
              <a:buNone/>
            </a:pPr>
            <a:r>
              <a:rPr lang="en-US" altLang="en-US" sz="2400" i="1" dirty="0"/>
              <a:t>return-value-type  function-name( parameter-list )</a:t>
            </a:r>
            <a:br>
              <a:rPr lang="en-US" altLang="en-US" sz="2400" i="1" dirty="0"/>
            </a:br>
            <a:r>
              <a:rPr lang="en-US" altLang="en-US" sz="2400" b="1" dirty="0">
                <a:latin typeface="Courier New" panose="02070309020205020404" pitchFamily="49" charset="0"/>
              </a:rPr>
              <a:t>{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i="1" dirty="0"/>
              <a:t>   declarations and statements</a:t>
            </a:r>
            <a:br>
              <a:rPr lang="en-US" altLang="en-US" sz="2400" i="1" dirty="0"/>
            </a:br>
            <a:r>
              <a:rPr lang="en-US" altLang="en-US" sz="2400" b="1" dirty="0">
                <a:latin typeface="Courier New" panose="02070309020205020404" pitchFamily="49" charset="0"/>
              </a:rPr>
              <a:t>} </a:t>
            </a:r>
          </a:p>
          <a:p>
            <a:pPr lvl="1"/>
            <a:r>
              <a:rPr lang="en-US" altLang="en-US" sz="2800" dirty="0"/>
              <a:t>Declarations and statements: function body (block)</a:t>
            </a:r>
          </a:p>
          <a:p>
            <a:pPr lvl="2"/>
            <a:r>
              <a:rPr lang="en-US" altLang="en-US" sz="2400" dirty="0"/>
              <a:t>Variables can be declared inside blocks (can be nested)</a:t>
            </a:r>
          </a:p>
          <a:p>
            <a:pPr lvl="2"/>
            <a:r>
              <a:rPr lang="en-US" altLang="en-US" sz="2400" dirty="0"/>
              <a:t>Functions can not be defined inside other functions</a:t>
            </a:r>
          </a:p>
          <a:p>
            <a:pPr lvl="1"/>
            <a:r>
              <a:rPr lang="en-US" altLang="en-US" sz="2800" dirty="0"/>
              <a:t>Returning control</a:t>
            </a:r>
          </a:p>
          <a:p>
            <a:pPr lvl="2"/>
            <a:r>
              <a:rPr lang="en-US" altLang="en-US" sz="2400" dirty="0"/>
              <a:t>If nothing returned </a:t>
            </a:r>
          </a:p>
          <a:p>
            <a:pPr lvl="3"/>
            <a:r>
              <a:rPr lang="en-US" altLang="en-US" sz="2000" b="1" dirty="0">
                <a:latin typeface="Courier New" panose="02070309020205020404" pitchFamily="49" charset="0"/>
              </a:rPr>
              <a:t>return;</a:t>
            </a:r>
            <a:r>
              <a:rPr lang="en-US" altLang="en-US" sz="2000" dirty="0"/>
              <a:t> </a:t>
            </a:r>
          </a:p>
          <a:p>
            <a:pPr lvl="3"/>
            <a:r>
              <a:rPr lang="en-US" altLang="en-US" sz="2000" dirty="0"/>
              <a:t>or, until reaches right brace</a:t>
            </a:r>
          </a:p>
          <a:p>
            <a:pPr lvl="2"/>
            <a:r>
              <a:rPr lang="en-US" altLang="en-US" sz="2400" dirty="0"/>
              <a:t>If something returned </a:t>
            </a:r>
          </a:p>
          <a:p>
            <a:pPr lvl="3"/>
            <a:r>
              <a:rPr lang="en-US" altLang="en-US" sz="2000" b="1" dirty="0">
                <a:latin typeface="Courier New" panose="02070309020205020404" pitchFamily="49" charset="0"/>
              </a:rPr>
              <a:t>return</a:t>
            </a:r>
            <a:r>
              <a:rPr lang="en-US" altLang="en-US" sz="2000" dirty="0"/>
              <a:t> </a:t>
            </a:r>
            <a:r>
              <a:rPr lang="en-US" altLang="en-US" sz="2000" i="1" dirty="0"/>
              <a:t>expression</a:t>
            </a:r>
            <a:r>
              <a:rPr lang="en-US" altLang="en-US" sz="2000" b="1" dirty="0">
                <a:latin typeface="Courier New" panose="02070309020205020404" pitchFamily="49" charset="0"/>
              </a:rPr>
              <a:t>;</a:t>
            </a:r>
          </a:p>
          <a:p>
            <a:pPr lvl="1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7008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Function Definitions</a:t>
            </a:r>
            <a:endParaRPr lang="en-US" dirty="0"/>
          </a:p>
        </p:txBody>
      </p:sp>
      <p:pic>
        <p:nvPicPr>
          <p:cNvPr id="369" name="Picture 368"/>
          <p:cNvPicPr>
            <a:picLocks noChangeAspect="1"/>
          </p:cNvPicPr>
          <p:nvPr/>
        </p:nvPicPr>
        <p:blipFill rotWithShape="1">
          <a:blip r:embed="rId2"/>
          <a:srcRect b="46324"/>
          <a:stretch/>
        </p:blipFill>
        <p:spPr>
          <a:xfrm>
            <a:off x="1520826" y="1676400"/>
            <a:ext cx="9913991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58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Function Definitions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52451"/>
          <a:stretch/>
        </p:blipFill>
        <p:spPr>
          <a:xfrm>
            <a:off x="1522414" y="1676400"/>
            <a:ext cx="9967388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5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Function Definitions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52451"/>
          <a:stretch/>
        </p:blipFill>
        <p:spPr>
          <a:xfrm>
            <a:off x="1522414" y="1676400"/>
            <a:ext cx="9967388" cy="4114800"/>
          </a:xfrm>
          <a:prstGeom prst="rect">
            <a:avLst/>
          </a:prstGeom>
        </p:spPr>
      </p:pic>
      <p:sp>
        <p:nvSpPr>
          <p:cNvPr id="6" name="Rectangle 95"/>
          <p:cNvSpPr>
            <a:spLocks noChangeArrowheads="1"/>
          </p:cNvSpPr>
          <p:nvPr/>
        </p:nvSpPr>
        <p:spPr bwMode="auto">
          <a:xfrm>
            <a:off x="1490346" y="5791200"/>
            <a:ext cx="9999456" cy="830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Enter three integers: 22 85 17</a:t>
            </a:r>
          </a:p>
          <a:p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Maximum is: 85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588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Function Prototypes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4812" y="1524000"/>
            <a:ext cx="9144000" cy="5334000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Function prototype </a:t>
            </a:r>
          </a:p>
          <a:p>
            <a:pPr lvl="1"/>
            <a:r>
              <a:rPr lang="en-US" altLang="en-US" sz="2800" dirty="0"/>
              <a:t>Function name</a:t>
            </a:r>
          </a:p>
          <a:p>
            <a:pPr lvl="1"/>
            <a:r>
              <a:rPr lang="en-US" altLang="en-US" sz="2800" dirty="0"/>
              <a:t>Parameters </a:t>
            </a:r>
            <a:r>
              <a:rPr lang="en-US" altLang="en-US" sz="2800" dirty="0">
                <a:cs typeface="Times New Roman" panose="02020603050405020304" pitchFamily="18" charset="0"/>
              </a:rPr>
              <a:t>–</a:t>
            </a:r>
            <a:r>
              <a:rPr lang="en-US" altLang="en-US" sz="2800" dirty="0"/>
              <a:t> what the function takes in</a:t>
            </a:r>
          </a:p>
          <a:p>
            <a:pPr lvl="1"/>
            <a:r>
              <a:rPr lang="en-US" altLang="en-US" sz="2800" dirty="0"/>
              <a:t>Return type </a:t>
            </a:r>
            <a:r>
              <a:rPr lang="en-US" altLang="en-US" sz="2800" i="1" dirty="0">
                <a:cs typeface="Times New Roman" panose="02020603050405020304" pitchFamily="18" charset="0"/>
              </a:rPr>
              <a:t>–</a:t>
            </a:r>
            <a:r>
              <a:rPr lang="en-US" altLang="en-US" sz="2800" dirty="0"/>
              <a:t> data type function returns (default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dirty="0"/>
              <a:t>)</a:t>
            </a:r>
          </a:p>
          <a:p>
            <a:pPr lvl="1"/>
            <a:r>
              <a:rPr lang="en-US" altLang="en-US" sz="2800" dirty="0"/>
              <a:t>Used to validate functions</a:t>
            </a:r>
          </a:p>
          <a:p>
            <a:pPr lvl="1"/>
            <a:r>
              <a:rPr lang="en-US" altLang="en-US" sz="2800" dirty="0"/>
              <a:t>Prototype only needed if function definition comes after use in program</a:t>
            </a:r>
          </a:p>
          <a:p>
            <a:pPr lvl="1"/>
            <a:r>
              <a:rPr lang="en-US" altLang="en-US" sz="2800" dirty="0"/>
              <a:t>The function with the prototype</a:t>
            </a:r>
          </a:p>
          <a:p>
            <a:pPr lvl="2"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400" b="1" dirty="0">
                <a:latin typeface="Courier New" panose="02070309020205020404" pitchFamily="49" charset="0"/>
              </a:rPr>
              <a:t> maximum(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400" b="1" dirty="0">
                <a:latin typeface="Courier New" panose="02070309020205020404" pitchFamily="49" charset="0"/>
              </a:rPr>
              <a:t>,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400" b="1" dirty="0">
                <a:latin typeface="Courier New" panose="02070309020205020404" pitchFamily="49" charset="0"/>
              </a:rPr>
              <a:t>,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400" b="1" dirty="0">
                <a:latin typeface="Courier New" panose="02070309020205020404" pitchFamily="49" charset="0"/>
              </a:rPr>
              <a:t> );</a:t>
            </a:r>
          </a:p>
          <a:p>
            <a:pPr lvl="2"/>
            <a:r>
              <a:rPr lang="en-US" altLang="en-US" sz="2400" dirty="0"/>
              <a:t>Takes in 3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400" dirty="0" err="1"/>
              <a:t>s</a:t>
            </a:r>
            <a:endParaRPr lang="en-US" altLang="en-US" sz="2400" dirty="0"/>
          </a:p>
          <a:p>
            <a:pPr lvl="2"/>
            <a:r>
              <a:rPr lang="en-US" altLang="en-US" sz="2400" dirty="0"/>
              <a:t>Returns an </a:t>
            </a:r>
            <a:r>
              <a:rPr lang="en-US" altLang="en-US" sz="2400" b="1" dirty="0" err="1" smtClean="0">
                <a:latin typeface="Courier New" panose="02070309020205020404" pitchFamily="49" charset="0"/>
              </a:rPr>
              <a:t>int</a:t>
            </a:r>
            <a:endParaRPr lang="en-US" altLang="en-US" sz="24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7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Header Files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4812" y="1524000"/>
            <a:ext cx="9144000" cy="5334000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Header files</a:t>
            </a:r>
          </a:p>
          <a:p>
            <a:pPr lvl="1"/>
            <a:r>
              <a:rPr lang="en-US" altLang="en-US" sz="2800" dirty="0"/>
              <a:t>Contain function prototypes for library functions</a:t>
            </a:r>
          </a:p>
          <a:p>
            <a:pPr lvl="1"/>
            <a:r>
              <a:rPr lang="en-US" altLang="en-US" sz="2800" b="1" dirty="0">
                <a:latin typeface="Courier New" panose="02070309020205020404" pitchFamily="49" charset="0"/>
              </a:rPr>
              <a:t>&lt;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stdlib.h</a:t>
            </a:r>
            <a:r>
              <a:rPr lang="en-US" altLang="en-US" sz="2800" b="1" dirty="0">
                <a:latin typeface="Courier New" panose="02070309020205020404" pitchFamily="49" charset="0"/>
              </a:rPr>
              <a:t>&gt;</a:t>
            </a:r>
            <a:r>
              <a:rPr lang="en-US" altLang="en-US" sz="2800" dirty="0"/>
              <a:t> , </a:t>
            </a:r>
            <a:r>
              <a:rPr lang="en-US" altLang="en-US" sz="2800" b="1" dirty="0">
                <a:latin typeface="Courier New" panose="02070309020205020404" pitchFamily="49" charset="0"/>
              </a:rPr>
              <a:t>&lt;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math.h</a:t>
            </a:r>
            <a:r>
              <a:rPr lang="en-US" altLang="en-US" sz="2800" b="1" dirty="0">
                <a:latin typeface="Courier New" panose="02070309020205020404" pitchFamily="49" charset="0"/>
              </a:rPr>
              <a:t>&gt;</a:t>
            </a:r>
            <a:r>
              <a:rPr lang="en-US" altLang="en-US" sz="2800" dirty="0"/>
              <a:t> , </a:t>
            </a:r>
            <a:r>
              <a:rPr lang="en-US" altLang="en-US" sz="2800" dirty="0" err="1"/>
              <a:t>etc</a:t>
            </a:r>
            <a:endParaRPr lang="en-US" altLang="en-US" sz="2800" dirty="0"/>
          </a:p>
          <a:p>
            <a:pPr lvl="1"/>
            <a:r>
              <a:rPr lang="en-US" altLang="en-US" sz="2800" dirty="0"/>
              <a:t>Load with </a:t>
            </a:r>
            <a:r>
              <a:rPr lang="en-US" altLang="en-US" sz="2800" b="1" dirty="0">
                <a:latin typeface="Courier New" panose="02070309020205020404" pitchFamily="49" charset="0"/>
              </a:rPr>
              <a:t>#include &lt;filename&gt;</a:t>
            </a:r>
          </a:p>
          <a:p>
            <a:pPr lvl="2"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#include &lt;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math.h</a:t>
            </a:r>
            <a:r>
              <a:rPr lang="en-US" altLang="en-US" sz="2400" b="1" dirty="0">
                <a:latin typeface="Courier New" panose="02070309020205020404" pitchFamily="49" charset="0"/>
              </a:rPr>
              <a:t>&gt;</a:t>
            </a:r>
          </a:p>
          <a:p>
            <a:r>
              <a:rPr lang="en-US" altLang="en-US" sz="3200" dirty="0"/>
              <a:t>Custom header files</a:t>
            </a:r>
          </a:p>
          <a:p>
            <a:pPr lvl="1"/>
            <a:r>
              <a:rPr lang="en-US" altLang="en-US" sz="2800" dirty="0"/>
              <a:t>Create file with functions </a:t>
            </a:r>
          </a:p>
          <a:p>
            <a:pPr lvl="1"/>
            <a:r>
              <a:rPr lang="en-US" altLang="en-US" sz="2800" dirty="0"/>
              <a:t>Save as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filename.h</a:t>
            </a:r>
            <a:endParaRPr lang="en-US" altLang="en-US" sz="2800" b="1" dirty="0">
              <a:latin typeface="Courier New" panose="02070309020205020404" pitchFamily="49" charset="0"/>
            </a:endParaRPr>
          </a:p>
          <a:p>
            <a:pPr lvl="1"/>
            <a:r>
              <a:rPr lang="en-US" altLang="en-US" sz="2800" dirty="0"/>
              <a:t>Load in other files with </a:t>
            </a:r>
            <a:r>
              <a:rPr lang="en-US" altLang="en-US" sz="2800" b="1" dirty="0">
                <a:latin typeface="Courier New" panose="02070309020205020404" pitchFamily="49" charset="0"/>
              </a:rPr>
              <a:t>#include "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filename.h</a:t>
            </a:r>
            <a:r>
              <a:rPr lang="en-US" altLang="en-US" sz="2800" b="1" dirty="0">
                <a:latin typeface="Courier New" panose="02070309020205020404" pitchFamily="49" charset="0"/>
              </a:rPr>
              <a:t>"</a:t>
            </a:r>
          </a:p>
          <a:p>
            <a:pPr lvl="1"/>
            <a:r>
              <a:rPr lang="en-US" altLang="en-US" sz="2800" dirty="0"/>
              <a:t>Reuse functions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9248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Calling Functions: Call by Value and Call by Reference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4812" y="1524000"/>
            <a:ext cx="9144000" cy="5334000"/>
          </a:xfrm>
        </p:spPr>
        <p:txBody>
          <a:bodyPr>
            <a:noAutofit/>
          </a:bodyPr>
          <a:lstStyle/>
          <a:p>
            <a:r>
              <a:rPr lang="en-US" altLang="en-US" sz="3200" dirty="0" smtClean="0"/>
              <a:t>Call </a:t>
            </a:r>
            <a:r>
              <a:rPr lang="en-US" altLang="en-US" sz="3200" dirty="0"/>
              <a:t>by value</a:t>
            </a:r>
          </a:p>
          <a:p>
            <a:pPr lvl="1"/>
            <a:r>
              <a:rPr lang="en-US" altLang="en-US" sz="2800" dirty="0"/>
              <a:t>Copy of argument passed to function</a:t>
            </a:r>
          </a:p>
          <a:p>
            <a:pPr lvl="1"/>
            <a:r>
              <a:rPr lang="en-US" altLang="en-US" sz="2800" dirty="0"/>
              <a:t>Changes in function do not effect original</a:t>
            </a:r>
          </a:p>
          <a:p>
            <a:pPr lvl="1"/>
            <a:r>
              <a:rPr lang="en-US" altLang="en-US" sz="2800" dirty="0"/>
              <a:t>Use when function does not need to modify argument</a:t>
            </a:r>
          </a:p>
          <a:p>
            <a:pPr lvl="2"/>
            <a:r>
              <a:rPr lang="en-US" altLang="en-US" sz="2400" dirty="0"/>
              <a:t>Avoids accidental changes</a:t>
            </a:r>
          </a:p>
          <a:p>
            <a:r>
              <a:rPr lang="en-US" altLang="en-US" sz="3200" dirty="0"/>
              <a:t>Call by reference </a:t>
            </a:r>
          </a:p>
          <a:p>
            <a:pPr lvl="1"/>
            <a:r>
              <a:rPr lang="en-US" altLang="en-US" sz="2800" dirty="0"/>
              <a:t>Passes original argument</a:t>
            </a:r>
          </a:p>
          <a:p>
            <a:pPr lvl="1"/>
            <a:r>
              <a:rPr lang="en-US" altLang="en-US" sz="2800" dirty="0"/>
              <a:t>Changes in function effect original</a:t>
            </a:r>
          </a:p>
          <a:p>
            <a:pPr lvl="1"/>
            <a:r>
              <a:rPr lang="en-US" altLang="en-US" sz="2800" dirty="0"/>
              <a:t>Only used with trusted functions</a:t>
            </a:r>
          </a:p>
          <a:p>
            <a:r>
              <a:rPr lang="en-US" altLang="en-US" sz="3200" dirty="0"/>
              <a:t>For now, we focus on call by value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7512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Storage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4812" y="1676400"/>
            <a:ext cx="9144000" cy="5334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sz="3200" dirty="0"/>
              <a:t>Storage class specifiers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Storage duration </a:t>
            </a:r>
            <a:r>
              <a:rPr lang="en-US" altLang="en-US" sz="2800" dirty="0">
                <a:cs typeface="Times New Roman" panose="02020603050405020304" pitchFamily="18" charset="0"/>
              </a:rPr>
              <a:t>–</a:t>
            </a:r>
            <a:r>
              <a:rPr lang="en-US" altLang="en-US" sz="2800" dirty="0"/>
              <a:t> how long an object exists in memory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Scope </a:t>
            </a:r>
            <a:r>
              <a:rPr lang="en-US" altLang="en-US" sz="2800" dirty="0">
                <a:cs typeface="Times New Roman" panose="02020603050405020304" pitchFamily="18" charset="0"/>
              </a:rPr>
              <a:t>–</a:t>
            </a:r>
            <a:r>
              <a:rPr lang="en-US" altLang="en-US" sz="2800" dirty="0"/>
              <a:t> where object can be referenced in program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Linkage </a:t>
            </a:r>
            <a:r>
              <a:rPr lang="en-US" altLang="en-US" sz="2800" dirty="0">
                <a:cs typeface="Times New Roman" panose="02020603050405020304" pitchFamily="18" charset="0"/>
              </a:rPr>
              <a:t>–</a:t>
            </a:r>
            <a:r>
              <a:rPr lang="en-US" altLang="en-US" sz="2800" dirty="0"/>
              <a:t> specifies the files in which an identifier is known (more in Chapter 14</a:t>
            </a:r>
            <a:r>
              <a:rPr lang="en-US" altLang="en-US" sz="2800" dirty="0" smtClean="0"/>
              <a:t>)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4802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Storage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4812" y="1676400"/>
            <a:ext cx="9144000" cy="5334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sz="3200" dirty="0"/>
              <a:t>Automatic storage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Object created and destroyed within its block</a:t>
            </a:r>
          </a:p>
          <a:p>
            <a:pPr lvl="1">
              <a:lnSpc>
                <a:spcPct val="100000"/>
              </a:lnSpc>
            </a:pPr>
            <a:r>
              <a:rPr lang="en-US" altLang="en-US" sz="2800" b="1" dirty="0">
                <a:latin typeface="Courier New" panose="02070309020205020404" pitchFamily="49" charset="0"/>
              </a:rPr>
              <a:t>auto</a:t>
            </a:r>
            <a:r>
              <a:rPr lang="en-US" altLang="en-US" sz="2800" dirty="0"/>
              <a:t>: default for local variables </a:t>
            </a:r>
          </a:p>
          <a:p>
            <a:pPr lvl="3">
              <a:lnSpc>
                <a:spcPct val="10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auto double x, y;</a:t>
            </a:r>
          </a:p>
          <a:p>
            <a:pPr lvl="1">
              <a:lnSpc>
                <a:spcPct val="100000"/>
              </a:lnSpc>
            </a:pPr>
            <a:r>
              <a:rPr lang="en-US" altLang="en-US" sz="2800" b="1" dirty="0">
                <a:latin typeface="Courier New" panose="02070309020205020404" pitchFamily="49" charset="0"/>
              </a:rPr>
              <a:t>register</a:t>
            </a:r>
            <a:r>
              <a:rPr lang="en-US" altLang="en-US" sz="2800" dirty="0"/>
              <a:t>: tries to put variable into high-speed registers</a:t>
            </a:r>
          </a:p>
          <a:p>
            <a:pPr lvl="2">
              <a:lnSpc>
                <a:spcPct val="100000"/>
              </a:lnSpc>
            </a:pPr>
            <a:r>
              <a:rPr lang="en-US" altLang="en-US" sz="2400" dirty="0"/>
              <a:t>Can only be used for automatic variables</a:t>
            </a:r>
          </a:p>
          <a:p>
            <a:pPr lvl="3">
              <a:lnSpc>
                <a:spcPct val="10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register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counter = 1;</a:t>
            </a:r>
          </a:p>
          <a:p>
            <a:endParaRPr lang="en-US" altLang="en-US" sz="18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6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Storage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4812" y="1676400"/>
            <a:ext cx="9144000" cy="5334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sz="3200" dirty="0"/>
              <a:t>Static storage  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Variables exist for entire program execution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Default value of zero</a:t>
            </a:r>
          </a:p>
          <a:p>
            <a:pPr lvl="1">
              <a:lnSpc>
                <a:spcPct val="100000"/>
              </a:lnSpc>
            </a:pPr>
            <a:r>
              <a:rPr lang="en-US" altLang="en-US" sz="2800" b="1" dirty="0">
                <a:latin typeface="Courier New" panose="02070309020205020404" pitchFamily="49" charset="0"/>
              </a:rPr>
              <a:t>static</a:t>
            </a:r>
            <a:r>
              <a:rPr lang="en-US" altLang="en-US" sz="2800" dirty="0"/>
              <a:t>: local variables defined in functions.  </a:t>
            </a:r>
          </a:p>
          <a:p>
            <a:pPr lvl="2">
              <a:lnSpc>
                <a:spcPct val="100000"/>
              </a:lnSpc>
            </a:pPr>
            <a:r>
              <a:rPr lang="en-US" altLang="en-US" sz="2400" dirty="0"/>
              <a:t>Keep value after function ends</a:t>
            </a:r>
          </a:p>
          <a:p>
            <a:pPr lvl="2">
              <a:lnSpc>
                <a:spcPct val="100000"/>
              </a:lnSpc>
            </a:pPr>
            <a:r>
              <a:rPr lang="en-US" altLang="en-US" sz="2400" dirty="0"/>
              <a:t>Only known in their own function</a:t>
            </a:r>
          </a:p>
          <a:p>
            <a:pPr lvl="1">
              <a:lnSpc>
                <a:spcPct val="100000"/>
              </a:lnSpc>
            </a:pPr>
            <a:r>
              <a:rPr lang="en-US" altLang="en-US" sz="2800" b="1" dirty="0">
                <a:latin typeface="Courier New" panose="02070309020205020404" pitchFamily="49" charset="0"/>
              </a:rPr>
              <a:t>extern</a:t>
            </a:r>
            <a:r>
              <a:rPr lang="en-US" altLang="en-US" sz="2800" dirty="0"/>
              <a:t>: default for global variables and functions</a:t>
            </a:r>
          </a:p>
          <a:p>
            <a:pPr lvl="2">
              <a:lnSpc>
                <a:spcPct val="100000"/>
              </a:lnSpc>
            </a:pPr>
            <a:r>
              <a:rPr lang="en-US" altLang="en-US" sz="2400" dirty="0"/>
              <a:t>Known in any </a:t>
            </a:r>
            <a:r>
              <a:rPr lang="en-US" altLang="en-US" sz="2400" dirty="0" smtClean="0"/>
              <a:t>function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3585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	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524000"/>
            <a:ext cx="9448798" cy="5334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Introduction</a:t>
            </a:r>
            <a:r>
              <a:rPr lang="en-US" sz="2800" dirty="0"/>
              <a:t>	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Program </a:t>
            </a:r>
            <a:r>
              <a:rPr lang="en-US" sz="2800" dirty="0"/>
              <a:t>Modules in C	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Math </a:t>
            </a:r>
            <a:r>
              <a:rPr lang="en-US" sz="2800" dirty="0"/>
              <a:t>Library Functions	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Functions</a:t>
            </a:r>
            <a:r>
              <a:rPr lang="en-US" sz="2800" dirty="0"/>
              <a:t>	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Function </a:t>
            </a:r>
            <a:r>
              <a:rPr lang="en-US" sz="2800" dirty="0"/>
              <a:t>Definitions	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Function </a:t>
            </a:r>
            <a:r>
              <a:rPr lang="en-US" sz="2800" dirty="0"/>
              <a:t>Prototypes	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Header </a:t>
            </a:r>
            <a:r>
              <a:rPr lang="en-US" sz="2800" dirty="0"/>
              <a:t>Files	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Calling </a:t>
            </a:r>
            <a:r>
              <a:rPr lang="en-US" sz="2800" dirty="0"/>
              <a:t>Functions: Call by Value and Call by </a:t>
            </a:r>
            <a:r>
              <a:rPr lang="en-US" sz="2800" dirty="0" smtClean="0"/>
              <a:t>Reference</a:t>
            </a:r>
            <a:r>
              <a:rPr lang="en-US" sz="2800" dirty="0"/>
              <a:t>	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Storage </a:t>
            </a:r>
            <a:r>
              <a:rPr lang="en-US" sz="2800" dirty="0"/>
              <a:t>Classes	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Scope </a:t>
            </a:r>
            <a:r>
              <a:rPr lang="en-US" sz="2800" dirty="0"/>
              <a:t>Rules	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Recursion</a:t>
            </a:r>
            <a:r>
              <a:rPr lang="en-US" sz="2800" dirty="0"/>
              <a:t>	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Example </a:t>
            </a:r>
            <a:r>
              <a:rPr lang="en-US" sz="2800" dirty="0"/>
              <a:t>Using Recursion: The Fibonacci Series	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Recursion </a:t>
            </a:r>
            <a:r>
              <a:rPr lang="en-US" sz="2800" dirty="0"/>
              <a:t>vs. </a:t>
            </a:r>
            <a:r>
              <a:rPr lang="en-US" sz="2800" dirty="0" smtClean="0"/>
              <a:t>Iteration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Scope Rules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4812" y="1676400"/>
            <a:ext cx="9144000" cy="5334000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File scope </a:t>
            </a:r>
          </a:p>
          <a:p>
            <a:pPr lvl="1"/>
            <a:r>
              <a:rPr lang="en-US" altLang="en-US" sz="2800" dirty="0"/>
              <a:t>Identifier defined outside function, known in all functions</a:t>
            </a:r>
          </a:p>
          <a:p>
            <a:pPr lvl="1"/>
            <a:r>
              <a:rPr lang="en-US" altLang="en-US" sz="2800" dirty="0"/>
              <a:t>Used for global variables, function definitions, function prototypes</a:t>
            </a:r>
          </a:p>
          <a:p>
            <a:r>
              <a:rPr lang="en-US" altLang="en-US" sz="3200" dirty="0"/>
              <a:t>Function scope  </a:t>
            </a:r>
          </a:p>
          <a:p>
            <a:pPr lvl="1"/>
            <a:r>
              <a:rPr lang="en-US" altLang="en-US" sz="2800" dirty="0"/>
              <a:t>Can only be referenced inside a function body</a:t>
            </a:r>
          </a:p>
          <a:p>
            <a:pPr lvl="1"/>
            <a:r>
              <a:rPr lang="en-US" altLang="en-US" sz="2800" dirty="0"/>
              <a:t>Used only for labels (</a:t>
            </a:r>
            <a:r>
              <a:rPr lang="en-US" altLang="en-US" sz="2800" b="1" dirty="0">
                <a:latin typeface="Courier New" panose="02070309020205020404" pitchFamily="49" charset="0"/>
              </a:rPr>
              <a:t>start:</a:t>
            </a:r>
            <a:r>
              <a:rPr lang="en-US" altLang="en-US" sz="2800" dirty="0"/>
              <a:t>, </a:t>
            </a:r>
            <a:r>
              <a:rPr lang="en-US" altLang="en-US" sz="2800" b="1" dirty="0">
                <a:latin typeface="Courier New" panose="02070309020205020404" pitchFamily="49" charset="0"/>
              </a:rPr>
              <a:t>case:</a:t>
            </a:r>
            <a:r>
              <a:rPr lang="en-US" altLang="en-US" sz="2800" dirty="0"/>
              <a:t> , etc.)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0567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Scope Rules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4812" y="1676400"/>
            <a:ext cx="9144000" cy="5334000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Block scope  </a:t>
            </a:r>
          </a:p>
          <a:p>
            <a:pPr lvl="1"/>
            <a:r>
              <a:rPr lang="en-US" altLang="en-US" sz="2800" dirty="0"/>
              <a:t>Identifier declared inside a block  </a:t>
            </a:r>
          </a:p>
          <a:p>
            <a:pPr lvl="2"/>
            <a:r>
              <a:rPr lang="en-US" altLang="en-US" sz="2400" dirty="0"/>
              <a:t>Block scope begins at declaration, ends at right brace</a:t>
            </a:r>
          </a:p>
          <a:p>
            <a:pPr lvl="1"/>
            <a:r>
              <a:rPr lang="en-US" altLang="en-US" sz="2800" dirty="0"/>
              <a:t>Used for variables, function parameters (local variables of function)</a:t>
            </a:r>
          </a:p>
          <a:p>
            <a:pPr lvl="1"/>
            <a:r>
              <a:rPr lang="en-US" altLang="en-US" sz="2800" dirty="0"/>
              <a:t>Outer blocks "hidden" from inner blocks if there is a variable with the same name in the inner block</a:t>
            </a:r>
          </a:p>
          <a:p>
            <a:r>
              <a:rPr lang="en-US" altLang="en-US" sz="3200" dirty="0"/>
              <a:t>Function prototype scope </a:t>
            </a:r>
          </a:p>
          <a:p>
            <a:pPr lvl="1"/>
            <a:r>
              <a:rPr lang="en-US" altLang="en-US" sz="2800" dirty="0"/>
              <a:t>Used for identifiers in parameter list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8968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Picture 413"/>
          <p:cNvPicPr>
            <a:picLocks noChangeAspect="1"/>
          </p:cNvPicPr>
          <p:nvPr/>
        </p:nvPicPr>
        <p:blipFill rotWithShape="1">
          <a:blip r:embed="rId2"/>
          <a:srcRect b="17108"/>
          <a:stretch/>
        </p:blipFill>
        <p:spPr>
          <a:xfrm>
            <a:off x="2132012" y="0"/>
            <a:ext cx="8412203" cy="687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3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Picture 178"/>
          <p:cNvPicPr>
            <a:picLocks noChangeAspect="1"/>
          </p:cNvPicPr>
          <p:nvPr/>
        </p:nvPicPr>
        <p:blipFill rotWithShape="1">
          <a:blip r:embed="rId2"/>
          <a:srcRect t="17138"/>
          <a:stretch/>
        </p:blipFill>
        <p:spPr>
          <a:xfrm>
            <a:off x="2208212" y="0"/>
            <a:ext cx="8258647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0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32012" y="1"/>
            <a:ext cx="8336435" cy="68580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2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/>
            <a:endParaRPr lang="en-US" altLang="en-US" sz="12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local x in outer scope of main is 5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local x in inner scope of main is 7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local x in outer scope of main is 5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local x in a is 25 after entering a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local x in a is 26 before exiting a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local static x is 50 on entering b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local static x is 51 on exiting b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global x is 1 on entering c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global x is 10 on exiting c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local x in a is 25 after entering a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local x in a is 26 before exiting a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local static x is 51 on entering b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local static x is 52 on exiting b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global x is 10 on entering c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global x is 100 on exiting c</a:t>
            </a:r>
          </a:p>
          <a:p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local x in main is 5</a:t>
            </a:r>
          </a:p>
          <a:p>
            <a:endParaRPr lang="en-US" altLang="en-US" sz="12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56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Recursion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4812" y="1676400"/>
            <a:ext cx="9144000" cy="5334000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Recursive functions </a:t>
            </a:r>
          </a:p>
          <a:p>
            <a:pPr lvl="1"/>
            <a:r>
              <a:rPr lang="en-US" altLang="en-US" sz="2800" dirty="0"/>
              <a:t>Functions that call themselves</a:t>
            </a:r>
          </a:p>
          <a:p>
            <a:pPr lvl="1"/>
            <a:r>
              <a:rPr lang="en-US" altLang="en-US" sz="2800" dirty="0"/>
              <a:t>Can only solve a base case</a:t>
            </a:r>
          </a:p>
          <a:p>
            <a:pPr lvl="1"/>
            <a:r>
              <a:rPr lang="en-US" altLang="en-US" sz="2800" dirty="0"/>
              <a:t>Divide a problem up into</a:t>
            </a:r>
          </a:p>
          <a:p>
            <a:pPr lvl="2"/>
            <a:r>
              <a:rPr lang="en-US" altLang="en-US" sz="2400" dirty="0"/>
              <a:t>What it can do</a:t>
            </a:r>
          </a:p>
          <a:p>
            <a:pPr lvl="2"/>
            <a:r>
              <a:rPr lang="en-US" altLang="en-US" sz="2400" dirty="0"/>
              <a:t>What it cannot do</a:t>
            </a:r>
          </a:p>
          <a:p>
            <a:pPr lvl="3"/>
            <a:r>
              <a:rPr lang="en-US" altLang="en-US" sz="2000" dirty="0"/>
              <a:t>What it cannot do resembles original problem</a:t>
            </a:r>
          </a:p>
          <a:p>
            <a:pPr lvl="3"/>
            <a:r>
              <a:rPr lang="en-US" altLang="en-US" sz="2000" dirty="0"/>
              <a:t>The function launches a new copy of itself (recursion step) to solve what it cannot do</a:t>
            </a:r>
          </a:p>
          <a:p>
            <a:pPr lvl="1"/>
            <a:r>
              <a:rPr lang="en-US" altLang="en-US" sz="2800" dirty="0"/>
              <a:t>Eventually base case gets solved</a:t>
            </a:r>
          </a:p>
          <a:p>
            <a:pPr lvl="2"/>
            <a:r>
              <a:rPr lang="en-US" altLang="en-US" sz="2400" dirty="0"/>
              <a:t>Gets plugged in, works its way up and solves whole problem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4944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Recursion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4812" y="1676400"/>
            <a:ext cx="9144000" cy="5334000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Example: factorials</a:t>
            </a:r>
          </a:p>
          <a:p>
            <a:pPr lvl="1"/>
            <a:r>
              <a:rPr lang="en-US" altLang="en-US" sz="2800" b="1" dirty="0">
                <a:latin typeface="Courier New" panose="02070309020205020404" pitchFamily="49" charset="0"/>
              </a:rPr>
              <a:t>5! = 5 * 4 * 3 * 2 * 1</a:t>
            </a:r>
          </a:p>
          <a:p>
            <a:pPr lvl="1"/>
            <a:r>
              <a:rPr lang="en-US" altLang="en-US" sz="2800" dirty="0"/>
              <a:t>Notice that</a:t>
            </a:r>
          </a:p>
          <a:p>
            <a:pPr lvl="2"/>
            <a:r>
              <a:rPr lang="en-US" altLang="en-US" sz="2400" b="1" dirty="0">
                <a:latin typeface="Courier New" panose="02070309020205020404" pitchFamily="49" charset="0"/>
              </a:rPr>
              <a:t>5! = 5 * 4!</a:t>
            </a:r>
          </a:p>
          <a:p>
            <a:pPr lvl="2"/>
            <a:r>
              <a:rPr lang="en-US" altLang="en-US" sz="2400" b="1" dirty="0">
                <a:latin typeface="Courier New" panose="02070309020205020404" pitchFamily="49" charset="0"/>
              </a:rPr>
              <a:t>4! = 4 * 3! </a:t>
            </a:r>
            <a:r>
              <a:rPr lang="en-US" altLang="en-US" sz="2400" dirty="0"/>
              <a:t>...</a:t>
            </a:r>
          </a:p>
          <a:p>
            <a:pPr lvl="1"/>
            <a:r>
              <a:rPr lang="en-US" altLang="en-US" sz="2800" dirty="0"/>
              <a:t>Can compute factorials recursively </a:t>
            </a:r>
          </a:p>
          <a:p>
            <a:pPr lvl="1"/>
            <a:r>
              <a:rPr lang="en-US" altLang="en-US" sz="2800" dirty="0"/>
              <a:t>Solve base case (</a:t>
            </a:r>
            <a:r>
              <a:rPr lang="en-US" altLang="en-US" sz="2800" b="1" dirty="0">
                <a:latin typeface="Courier New" panose="02070309020205020404" pitchFamily="49" charset="0"/>
              </a:rPr>
              <a:t>1! = 0! = 1</a:t>
            </a:r>
            <a:r>
              <a:rPr lang="en-US" altLang="en-US" sz="2800" dirty="0"/>
              <a:t>) then plug in</a:t>
            </a:r>
          </a:p>
          <a:p>
            <a:pPr lvl="2"/>
            <a:r>
              <a:rPr lang="en-US" altLang="en-US" sz="2400" b="1" dirty="0">
                <a:latin typeface="Courier New" panose="02070309020205020404" pitchFamily="49" charset="0"/>
              </a:rPr>
              <a:t>2! = 2 * 1! = 2 * 1 = 2;</a:t>
            </a:r>
          </a:p>
          <a:p>
            <a:pPr lvl="2"/>
            <a:r>
              <a:rPr lang="en-US" altLang="en-US" sz="2400" b="1" dirty="0">
                <a:latin typeface="Courier New" panose="02070309020205020404" pitchFamily="49" charset="0"/>
              </a:rPr>
              <a:t>3! = 3 * 2! = 3 * 2 = 6;</a:t>
            </a:r>
          </a:p>
          <a:p>
            <a:pPr lvl="2"/>
            <a:endParaRPr lang="en-US" altLang="en-US" sz="2400" b="1" dirty="0">
              <a:latin typeface="Courier New" panose="02070309020205020404" pitchFamily="49" charset="0"/>
            </a:endParaRPr>
          </a:p>
          <a:p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9149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Using Recursion: The Fibonacci Series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4812" y="1676400"/>
            <a:ext cx="9144000" cy="5334000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Fibonacci series: 0, 1, 1, 2, 3, 5, 8...</a:t>
            </a:r>
          </a:p>
          <a:p>
            <a:pPr lvl="1"/>
            <a:r>
              <a:rPr lang="en-US" altLang="en-US" sz="2400" dirty="0"/>
              <a:t>Each number is the sum of the previous two </a:t>
            </a:r>
          </a:p>
          <a:p>
            <a:pPr lvl="1"/>
            <a:r>
              <a:rPr lang="en-US" altLang="en-US" sz="2400" dirty="0"/>
              <a:t>Can be solved recursively:</a:t>
            </a:r>
          </a:p>
          <a:p>
            <a:pPr lvl="2"/>
            <a:r>
              <a:rPr lang="en-US" altLang="en-US" sz="2000" b="1" dirty="0">
                <a:latin typeface="Courier New" panose="02070309020205020404" pitchFamily="49" charset="0"/>
              </a:rPr>
              <a:t>fib( n ) = fib( n - 1 ) + fib( n – 2 )</a:t>
            </a:r>
          </a:p>
          <a:p>
            <a:pPr lvl="1"/>
            <a:r>
              <a:rPr lang="en-US" altLang="en-US" sz="2400" dirty="0"/>
              <a:t>Code for the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fibaonacci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function</a:t>
            </a:r>
            <a:endParaRPr lang="en-US" altLang="en-US" sz="2400" dirty="0"/>
          </a:p>
          <a:p>
            <a:pPr lvl="2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long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fibonacci</a:t>
            </a:r>
            <a:r>
              <a:rPr lang="en-US" altLang="en-US" sz="2000" b="1" dirty="0">
                <a:latin typeface="Courier New" panose="02070309020205020404" pitchFamily="49" charset="0"/>
              </a:rPr>
              <a:t>( long n )</a:t>
            </a:r>
          </a:p>
          <a:p>
            <a:pPr lvl="2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{</a:t>
            </a:r>
          </a:p>
          <a:p>
            <a:pPr lvl="2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if (n == 0 || n == 1)  // base case</a:t>
            </a:r>
          </a:p>
          <a:p>
            <a:pPr lvl="2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return n;</a:t>
            </a:r>
          </a:p>
          <a:p>
            <a:pPr lvl="2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else</a:t>
            </a:r>
          </a:p>
          <a:p>
            <a:pPr lvl="2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return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fibonacci</a:t>
            </a:r>
            <a:r>
              <a:rPr lang="en-US" altLang="en-US" sz="2000" b="1" dirty="0">
                <a:latin typeface="Courier New" panose="02070309020205020404" pitchFamily="49" charset="0"/>
              </a:rPr>
              <a:t>( n - 1) +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fibonacci</a:t>
            </a:r>
            <a:r>
              <a:rPr lang="en-US" altLang="en-US" sz="2000" b="1" dirty="0">
                <a:latin typeface="Courier New" panose="02070309020205020404" pitchFamily="49" charset="0"/>
              </a:rPr>
              <a:t>( n – 2 );</a:t>
            </a:r>
          </a:p>
          <a:p>
            <a:pPr lvl="2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}</a:t>
            </a:r>
            <a:endParaRPr lang="en-US" altLang="en-US" sz="20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68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Using Recursion: The Fibonacci Series</a:t>
            </a:r>
            <a:endParaRPr lang="en-US" dirty="0"/>
          </a:p>
        </p:txBody>
      </p:sp>
      <p:sp>
        <p:nvSpPr>
          <p:cNvPr id="5" name="Rectangle 39"/>
          <p:cNvSpPr txBox="1">
            <a:spLocks noChangeArrowheads="1"/>
          </p:cNvSpPr>
          <p:nvPr/>
        </p:nvSpPr>
        <p:spPr>
          <a:xfrm>
            <a:off x="1522414" y="1676400"/>
            <a:ext cx="77724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Set of recursive calls to function </a:t>
            </a:r>
            <a:r>
              <a:rPr lang="en-US" altLang="en-US" b="1" smtClean="0">
                <a:latin typeface="Courier New" panose="02070309020205020404" pitchFamily="49" charset="0"/>
              </a:rPr>
              <a:t>fibonacci</a:t>
            </a:r>
            <a:endParaRPr lang="en-US" altLang="en-US" b="1" dirty="0">
              <a:latin typeface="Courier New" panose="02070309020205020404" pitchFamily="49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2627313" y="2604294"/>
            <a:ext cx="6934200" cy="3554412"/>
            <a:chOff x="542" y="2069"/>
            <a:chExt cx="1762" cy="1231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725" y="3116"/>
              <a:ext cx="480" cy="48"/>
            </a:xfrm>
            <a:custGeom>
              <a:avLst/>
              <a:gdLst>
                <a:gd name="T0" fmla="*/ 19983 w 20000"/>
                <a:gd name="T1" fmla="*/ 19833 h 20000"/>
                <a:gd name="T2" fmla="*/ 1998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83" y="19833"/>
                  </a:moveTo>
                  <a:lnTo>
                    <a:pt x="1998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268" y="3116"/>
              <a:ext cx="480" cy="48"/>
            </a:xfrm>
            <a:custGeom>
              <a:avLst/>
              <a:gdLst>
                <a:gd name="T0" fmla="*/ 19983 w 20000"/>
                <a:gd name="T1" fmla="*/ 19833 h 20000"/>
                <a:gd name="T2" fmla="*/ 1998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83" y="19833"/>
                  </a:moveTo>
                  <a:lnTo>
                    <a:pt x="1998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824" y="2764"/>
              <a:ext cx="480" cy="48"/>
            </a:xfrm>
            <a:custGeom>
              <a:avLst/>
              <a:gdLst>
                <a:gd name="T0" fmla="*/ 19983 w 20000"/>
                <a:gd name="T1" fmla="*/ 19833 h 20000"/>
                <a:gd name="T2" fmla="*/ 1998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83" y="19833"/>
                  </a:moveTo>
                  <a:lnTo>
                    <a:pt x="1998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42" y="2764"/>
              <a:ext cx="1104" cy="48"/>
            </a:xfrm>
            <a:custGeom>
              <a:avLst/>
              <a:gdLst>
                <a:gd name="T0" fmla="*/ 19993 w 20000"/>
                <a:gd name="T1" fmla="*/ 19833 h 20000"/>
                <a:gd name="T2" fmla="*/ 1999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93" y="19833"/>
                  </a:moveTo>
                  <a:lnTo>
                    <a:pt x="1999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936" y="2417"/>
              <a:ext cx="1152" cy="48"/>
            </a:xfrm>
            <a:custGeom>
              <a:avLst/>
              <a:gdLst>
                <a:gd name="T0" fmla="*/ 19993 w 20000"/>
                <a:gd name="T1" fmla="*/ 19833 h 20000"/>
                <a:gd name="T2" fmla="*/ 1999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93" y="19833"/>
                  </a:moveTo>
                  <a:lnTo>
                    <a:pt x="1999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352" y="2069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280" y="2453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732" y="2453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872" y="2804"/>
              <a:ext cx="384" cy="144"/>
            </a:xfrm>
            <a:custGeom>
              <a:avLst/>
              <a:gdLst>
                <a:gd name="T0" fmla="*/ 19979 w 20000"/>
                <a:gd name="T1" fmla="*/ 0 h 20000"/>
                <a:gd name="T2" fmla="*/ 19979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9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9" y="0"/>
                  </a:moveTo>
                  <a:lnTo>
                    <a:pt x="19979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9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1321" y="2804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864" y="2804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774" y="3156"/>
              <a:ext cx="384" cy="144"/>
            </a:xfrm>
            <a:custGeom>
              <a:avLst/>
              <a:gdLst>
                <a:gd name="T0" fmla="*/ 19979 w 20000"/>
                <a:gd name="T1" fmla="*/ 0 h 20000"/>
                <a:gd name="T2" fmla="*/ 19979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9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9" y="0"/>
                  </a:moveTo>
                  <a:lnTo>
                    <a:pt x="19979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9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315" y="3156"/>
              <a:ext cx="384" cy="144"/>
            </a:xfrm>
            <a:custGeom>
              <a:avLst/>
              <a:gdLst>
                <a:gd name="T0" fmla="*/ 19979 w 20000"/>
                <a:gd name="T1" fmla="*/ 0 h 20000"/>
                <a:gd name="T2" fmla="*/ 19979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9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9" y="0"/>
                  </a:moveTo>
                  <a:lnTo>
                    <a:pt x="19979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9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504" y="2217"/>
              <a:ext cx="0" cy="200"/>
            </a:xfrm>
            <a:custGeom>
              <a:avLst/>
              <a:gdLst>
                <a:gd name="T0" fmla="*/ 0 w 20000"/>
                <a:gd name="T1" fmla="*/ 19960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1996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259" y="2601"/>
              <a:ext cx="163" cy="163"/>
            </a:xfrm>
            <a:custGeom>
              <a:avLst/>
              <a:gdLst>
                <a:gd name="T0" fmla="*/ 0 w 20000"/>
                <a:gd name="T1" fmla="*/ 19951 h 20000"/>
                <a:gd name="T2" fmla="*/ 19951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19951"/>
                  </a:moveTo>
                  <a:lnTo>
                    <a:pt x="19951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884" y="2599"/>
              <a:ext cx="104" cy="165"/>
            </a:xfrm>
            <a:custGeom>
              <a:avLst/>
              <a:gdLst>
                <a:gd name="T0" fmla="*/ 19923 w 20000"/>
                <a:gd name="T1" fmla="*/ 19952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19923" y="19952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011" y="2949"/>
              <a:ext cx="0" cy="167"/>
            </a:xfrm>
            <a:custGeom>
              <a:avLst/>
              <a:gdLst>
                <a:gd name="T0" fmla="*/ 0 w 20000"/>
                <a:gd name="T1" fmla="*/ 19952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19952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470" y="2949"/>
              <a:ext cx="0" cy="167"/>
            </a:xfrm>
            <a:custGeom>
              <a:avLst/>
              <a:gdLst>
                <a:gd name="T0" fmla="*/ 0 w 20000"/>
                <a:gd name="T1" fmla="*/ 19952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19952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369" y="2087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b="1">
                  <a:solidFill>
                    <a:schemeClr val="tx1"/>
                  </a:solidFill>
                  <a:latin typeface="Courier New" panose="02070309020205020404" pitchFamily="49" charset="0"/>
                </a:rPr>
                <a:t>f( 3 )</a:t>
              </a: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</a:pP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750" y="2473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b="1">
                  <a:solidFill>
                    <a:schemeClr val="tx1"/>
                  </a:solidFill>
                  <a:latin typeface="Courier New" panose="02070309020205020404" pitchFamily="49" charset="0"/>
                </a:rPr>
                <a:t>f( 1 )</a:t>
              </a: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</a:pP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300" y="2472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b="1">
                  <a:solidFill>
                    <a:schemeClr val="tx1"/>
                  </a:solidFill>
                  <a:latin typeface="Courier New" panose="02070309020205020404" pitchFamily="49" charset="0"/>
                </a:rPr>
                <a:t>f( 2 )</a:t>
              </a: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</a:pP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878" y="2825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b="1" dirty="0">
                  <a:solidFill>
                    <a:schemeClr val="tx1"/>
                  </a:solidFill>
                  <a:latin typeface="Courier New" panose="02070309020205020404" pitchFamily="49" charset="0"/>
                </a:rPr>
                <a:t>f( 1 )</a:t>
              </a: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</a:pP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336" y="2825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b="1">
                  <a:solidFill>
                    <a:schemeClr val="tx1"/>
                  </a:solidFill>
                  <a:latin typeface="Courier New" panose="02070309020205020404" pitchFamily="49" charset="0"/>
                </a:rPr>
                <a:t>f( 0 )</a:t>
              </a: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</a:pP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890" y="2825"/>
              <a:ext cx="40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b="1">
                  <a:solidFill>
                    <a:schemeClr val="tx1"/>
                  </a:solidFill>
                  <a:latin typeface="Courier New" panose="02070309020205020404" pitchFamily="49" charset="0"/>
                </a:rPr>
                <a:t>return 1</a:t>
              </a: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</a:pP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95" y="3181"/>
              <a:ext cx="40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b="1">
                  <a:solidFill>
                    <a:schemeClr val="tx1"/>
                  </a:solidFill>
                  <a:latin typeface="Courier New" panose="02070309020205020404" pitchFamily="49" charset="0"/>
                </a:rPr>
                <a:t>return 1</a:t>
              </a: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</a:pP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331" y="3181"/>
              <a:ext cx="40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b="1">
                  <a:solidFill>
                    <a:schemeClr val="tx1"/>
                  </a:solidFill>
                  <a:latin typeface="Courier New" panose="02070309020205020404" pitchFamily="49" charset="0"/>
                </a:rPr>
                <a:t>return 0</a:t>
              </a: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</a:pP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69" y="2825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b="1">
                  <a:solidFill>
                    <a:schemeClr val="tx1"/>
                  </a:solidFill>
                  <a:latin typeface="Courier New" panose="02070309020205020404" pitchFamily="49" charset="0"/>
                </a:rPr>
                <a:t>return</a:t>
              </a: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</a:pP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214" y="2828"/>
              <a:ext cx="6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b="1">
                  <a:solidFill>
                    <a:schemeClr val="tx1"/>
                  </a:solidFill>
                  <a:latin typeface="Courier New" panose="02070309020205020404" pitchFamily="49" charset="0"/>
                </a:rPr>
                <a:t>+</a:t>
              </a: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</a:pP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630" y="2473"/>
              <a:ext cx="6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b="1">
                  <a:solidFill>
                    <a:schemeClr val="tx1"/>
                  </a:solidFill>
                  <a:latin typeface="Courier New" panose="02070309020205020404" pitchFamily="49" charset="0"/>
                </a:rPr>
                <a:t>+</a:t>
              </a: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</a:pPr>
              <a:endParaRPr lang="en-US" altLang="en-US" sz="180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991" y="2471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b="1" dirty="0">
                  <a:solidFill>
                    <a:schemeClr val="tx1"/>
                  </a:solidFill>
                  <a:latin typeface="Courier New" panose="02070309020205020404" pitchFamily="49" charset="0"/>
                </a:rPr>
                <a:t>return</a:t>
              </a: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</a:pP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065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8696"/>
          <a:stretch/>
        </p:blipFill>
        <p:spPr>
          <a:xfrm>
            <a:off x="1495017" y="0"/>
            <a:ext cx="9171395" cy="698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7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905998" cy="4267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200" dirty="0"/>
              <a:t>Divide and conquer 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Construct a program from smaller pieces or components</a:t>
            </a:r>
          </a:p>
          <a:p>
            <a:pPr lvl="2">
              <a:lnSpc>
                <a:spcPct val="100000"/>
              </a:lnSpc>
            </a:pPr>
            <a:r>
              <a:rPr lang="en-US" altLang="en-US" sz="2400" dirty="0" smtClean="0"/>
              <a:t>	These </a:t>
            </a:r>
            <a:r>
              <a:rPr lang="en-US" altLang="en-US" sz="2400" dirty="0"/>
              <a:t>smaller pieces are called modules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Each piece more manageable than the original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8696"/>
          <a:stretch/>
        </p:blipFill>
        <p:spPr>
          <a:xfrm>
            <a:off x="1495017" y="0"/>
            <a:ext cx="9171395" cy="6989521"/>
          </a:xfrm>
          <a:prstGeom prst="rect">
            <a:avLst/>
          </a:prstGeom>
        </p:spPr>
      </p:pic>
      <p:sp>
        <p:nvSpPr>
          <p:cNvPr id="5" name="Rectangle 79"/>
          <p:cNvSpPr>
            <a:spLocks noChangeArrowheads="1"/>
          </p:cNvSpPr>
          <p:nvPr/>
        </p:nvSpPr>
        <p:spPr bwMode="auto">
          <a:xfrm>
            <a:off x="1508669" y="2438400"/>
            <a:ext cx="9172983" cy="1938992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Enter an integer: 0</a:t>
            </a:r>
          </a:p>
          <a:p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Fibonacci(0) = 0</a:t>
            </a:r>
          </a:p>
          <a:p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Enter an integer: 1</a:t>
            </a:r>
          </a:p>
          <a:p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Fibonacci(1) = 1</a:t>
            </a:r>
            <a:endParaRPr lang="en-US" altLang="en-US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75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Recursion vs. Iteration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4812" y="1676400"/>
            <a:ext cx="9144000" cy="5334000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Repetition</a:t>
            </a:r>
          </a:p>
          <a:p>
            <a:pPr lvl="1"/>
            <a:r>
              <a:rPr lang="en-US" altLang="en-US" sz="2400" dirty="0"/>
              <a:t>Iteration:  explicit loop</a:t>
            </a:r>
          </a:p>
          <a:p>
            <a:pPr lvl="1"/>
            <a:r>
              <a:rPr lang="en-US" altLang="en-US" sz="2400" dirty="0"/>
              <a:t>Recursion:  repeated function calls</a:t>
            </a:r>
          </a:p>
          <a:p>
            <a:r>
              <a:rPr lang="en-US" altLang="en-US" sz="2800" dirty="0"/>
              <a:t>Termination</a:t>
            </a:r>
          </a:p>
          <a:p>
            <a:pPr lvl="1"/>
            <a:r>
              <a:rPr lang="en-US" altLang="en-US" sz="2400" dirty="0"/>
              <a:t>Iteration: loop condition fails</a:t>
            </a:r>
          </a:p>
          <a:p>
            <a:pPr lvl="1"/>
            <a:r>
              <a:rPr lang="en-US" altLang="en-US" sz="2400" dirty="0"/>
              <a:t>Recursion: base case recognized</a:t>
            </a:r>
          </a:p>
          <a:p>
            <a:r>
              <a:rPr lang="en-US" altLang="en-US" sz="2800" dirty="0"/>
              <a:t>Both can have infinite loops</a:t>
            </a:r>
          </a:p>
          <a:p>
            <a:r>
              <a:rPr lang="en-US" altLang="en-US" sz="2800" dirty="0"/>
              <a:t>Balance </a:t>
            </a:r>
          </a:p>
          <a:p>
            <a:pPr lvl="1"/>
            <a:r>
              <a:rPr lang="en-US" altLang="en-US" sz="2400" dirty="0"/>
              <a:t>Choice between performance (iteration) and good software engineering (recursion)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294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6"/>
          <p:cNvSpPr txBox="1">
            <a:spLocks/>
          </p:cNvSpPr>
          <p:nvPr/>
        </p:nvSpPr>
        <p:spPr>
          <a:xfrm>
            <a:off x="1751012" y="2514600"/>
            <a:ext cx="9144000" cy="15240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1500" dirty="0" smtClean="0"/>
              <a:t>Thank You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4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 Modules in 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522414" y="1905000"/>
            <a:ext cx="9829799" cy="52578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Functions</a:t>
            </a:r>
          </a:p>
          <a:p>
            <a:pPr lvl="1"/>
            <a:r>
              <a:rPr lang="en-US" altLang="en-US" sz="2800" dirty="0"/>
              <a:t>Modules in C</a:t>
            </a:r>
          </a:p>
          <a:p>
            <a:pPr lvl="1"/>
            <a:r>
              <a:rPr lang="en-US" altLang="en-US" sz="2800" dirty="0"/>
              <a:t>Programs combine user-defined functions with library functions</a:t>
            </a:r>
          </a:p>
          <a:p>
            <a:pPr lvl="2"/>
            <a:r>
              <a:rPr lang="en-US" altLang="en-US" sz="2400" dirty="0"/>
              <a:t>C standard library has a wide variety of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 Modules in 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522414" y="1752600"/>
            <a:ext cx="9829799" cy="48006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Function calls</a:t>
            </a:r>
          </a:p>
          <a:p>
            <a:pPr lvl="1"/>
            <a:r>
              <a:rPr lang="en-US" altLang="en-US" sz="2800" dirty="0"/>
              <a:t>Invoking functions</a:t>
            </a:r>
          </a:p>
          <a:p>
            <a:pPr lvl="2"/>
            <a:r>
              <a:rPr lang="en-US" altLang="en-US" sz="2800" dirty="0"/>
              <a:t>Provide function name and arguments (data)</a:t>
            </a:r>
          </a:p>
          <a:p>
            <a:pPr lvl="2"/>
            <a:r>
              <a:rPr lang="en-US" altLang="en-US" sz="2800" dirty="0"/>
              <a:t>Function performs operations or manipulations</a:t>
            </a:r>
          </a:p>
          <a:p>
            <a:pPr lvl="2"/>
            <a:r>
              <a:rPr lang="en-US" altLang="en-US" sz="2800" dirty="0"/>
              <a:t>Function returns </a:t>
            </a:r>
            <a:r>
              <a:rPr lang="en-US" altLang="en-US" sz="2800" dirty="0" smtClean="0"/>
              <a:t>results</a:t>
            </a:r>
          </a:p>
          <a:p>
            <a:pPr marL="576072" lvl="2" indent="0">
              <a:buNone/>
            </a:pPr>
            <a:endParaRPr lang="en-US" altLang="en-US" sz="2800" dirty="0"/>
          </a:p>
          <a:p>
            <a:pPr lvl="1"/>
            <a:r>
              <a:rPr lang="en-US" altLang="en-US" sz="2800" dirty="0"/>
              <a:t>Function call analogy:</a:t>
            </a:r>
          </a:p>
          <a:p>
            <a:pPr lvl="2"/>
            <a:r>
              <a:rPr lang="en-US" altLang="en-US" sz="2400" dirty="0"/>
              <a:t>Boss asks worker to complete task</a:t>
            </a:r>
          </a:p>
          <a:p>
            <a:pPr lvl="3"/>
            <a:r>
              <a:rPr lang="en-US" altLang="en-US" sz="2800" dirty="0"/>
              <a:t>Worker gets information, does task, returns result</a:t>
            </a:r>
          </a:p>
          <a:p>
            <a:pPr lvl="3"/>
            <a:r>
              <a:rPr lang="en-US" altLang="en-US" sz="2800" dirty="0"/>
              <a:t>Information hiding: boss does not know </a:t>
            </a:r>
            <a:r>
              <a:rPr lang="en-US" altLang="en-US" sz="2800" dirty="0" smtClean="0"/>
              <a:t>details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85660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Math Library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5586" y="1600200"/>
            <a:ext cx="10058399" cy="49530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Math library functions </a:t>
            </a:r>
          </a:p>
          <a:p>
            <a:pPr lvl="1"/>
            <a:r>
              <a:rPr lang="en-US" altLang="en-US" sz="2800" dirty="0"/>
              <a:t>perform common mathematical calculations</a:t>
            </a:r>
          </a:p>
          <a:p>
            <a:pPr lvl="1"/>
            <a:r>
              <a:rPr lang="en-US" altLang="en-US" sz="2800" b="1" dirty="0">
                <a:latin typeface="Courier New" panose="02070309020205020404" pitchFamily="49" charset="0"/>
              </a:rPr>
              <a:t>#include &lt;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math.h</a:t>
            </a:r>
            <a:r>
              <a:rPr lang="en-US" altLang="en-US" sz="2800" b="1" dirty="0">
                <a:latin typeface="Courier New" panose="02070309020205020404" pitchFamily="49" charset="0"/>
              </a:rPr>
              <a:t>&gt;</a:t>
            </a:r>
          </a:p>
          <a:p>
            <a:r>
              <a:rPr lang="en-US" altLang="en-US" sz="3200" dirty="0"/>
              <a:t>Format for calling functions</a:t>
            </a:r>
          </a:p>
          <a:p>
            <a:pPr lvl="1"/>
            <a:r>
              <a:rPr lang="en-US" altLang="en-US" sz="2800" b="1" dirty="0" err="1">
                <a:latin typeface="Courier New" panose="02070309020205020404" pitchFamily="49" charset="0"/>
              </a:rPr>
              <a:t>FunctionName</a:t>
            </a:r>
            <a:r>
              <a:rPr lang="en-US" altLang="en-US" sz="2800" b="1" dirty="0">
                <a:latin typeface="Courier New" panose="02070309020205020404" pitchFamily="49" charset="0"/>
              </a:rPr>
              <a:t>(</a:t>
            </a:r>
            <a:r>
              <a:rPr lang="en-US" altLang="en-US" sz="2800" dirty="0"/>
              <a:t> </a:t>
            </a:r>
            <a:r>
              <a:rPr lang="en-US" altLang="en-US" sz="2800" i="1" dirty="0"/>
              <a:t>argument</a:t>
            </a:r>
            <a:r>
              <a:rPr lang="en-US" altLang="en-US" sz="2800" dirty="0"/>
              <a:t> </a:t>
            </a:r>
            <a:r>
              <a:rPr lang="en-US" altLang="en-US" sz="2800" b="1" dirty="0">
                <a:latin typeface="Courier New" panose="02070309020205020404" pitchFamily="49" charset="0"/>
              </a:rPr>
              <a:t>);</a:t>
            </a:r>
          </a:p>
          <a:p>
            <a:pPr lvl="2"/>
            <a:r>
              <a:rPr lang="en-US" altLang="en-US" sz="2400" dirty="0"/>
              <a:t>If multiple arguments, use comma-separated list</a:t>
            </a:r>
          </a:p>
          <a:p>
            <a:pPr lvl="1"/>
            <a:r>
              <a:rPr lang="en-US" altLang="en-US" sz="2800" b="1" dirty="0" err="1">
                <a:latin typeface="Courier New" panose="02070309020205020404" pitchFamily="49" charset="0"/>
              </a:rPr>
              <a:t>printf</a:t>
            </a:r>
            <a:r>
              <a:rPr lang="en-US" altLang="en-US" sz="2800" b="1" dirty="0">
                <a:latin typeface="Courier New" panose="02070309020205020404" pitchFamily="49" charset="0"/>
              </a:rPr>
              <a:t>( "%.2f",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sqrt</a:t>
            </a:r>
            <a:r>
              <a:rPr lang="en-US" altLang="en-US" sz="2800" b="1" dirty="0">
                <a:latin typeface="Courier New" panose="02070309020205020404" pitchFamily="49" charset="0"/>
              </a:rPr>
              <a:t>( 900.0 ) ); </a:t>
            </a:r>
          </a:p>
          <a:p>
            <a:pPr lvl="2"/>
            <a:r>
              <a:rPr lang="en-US" altLang="en-US" sz="2400" dirty="0"/>
              <a:t>Calls function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sqrt</a:t>
            </a:r>
            <a:r>
              <a:rPr lang="en-US" altLang="en-US" sz="2400" dirty="0"/>
              <a:t>, which returns the square root of its argument</a:t>
            </a:r>
          </a:p>
          <a:p>
            <a:pPr lvl="2"/>
            <a:r>
              <a:rPr lang="en-US" altLang="en-US" sz="2400" dirty="0"/>
              <a:t>All math functions return data type </a:t>
            </a:r>
            <a:r>
              <a:rPr lang="en-US" altLang="en-US" sz="2400" b="1" dirty="0">
                <a:latin typeface="Courier New" panose="02070309020205020404" pitchFamily="49" charset="0"/>
              </a:rPr>
              <a:t>double</a:t>
            </a:r>
          </a:p>
          <a:p>
            <a:pPr lvl="1"/>
            <a:r>
              <a:rPr lang="en-US" altLang="en-US" sz="2800" dirty="0"/>
              <a:t>Arguments may be constants, variables, or expressions</a:t>
            </a:r>
          </a:p>
          <a:p>
            <a:pPr lvl="2"/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5586" y="1600200"/>
            <a:ext cx="10058399" cy="4953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200" dirty="0"/>
              <a:t>Functions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Modularize a program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All variables declared inside functions are local variables</a:t>
            </a:r>
          </a:p>
          <a:p>
            <a:pPr lvl="2">
              <a:lnSpc>
                <a:spcPct val="100000"/>
              </a:lnSpc>
            </a:pPr>
            <a:r>
              <a:rPr lang="en-US" altLang="en-US" sz="2400" dirty="0"/>
              <a:t>Known only in function defined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Parameters</a:t>
            </a:r>
          </a:p>
          <a:p>
            <a:pPr lvl="2">
              <a:lnSpc>
                <a:spcPct val="100000"/>
              </a:lnSpc>
            </a:pPr>
            <a:r>
              <a:rPr lang="en-US" altLang="en-US" sz="2400" dirty="0"/>
              <a:t>Communicate information between functions</a:t>
            </a:r>
          </a:p>
          <a:p>
            <a:pPr lvl="2">
              <a:lnSpc>
                <a:spcPct val="100000"/>
              </a:lnSpc>
            </a:pPr>
            <a:r>
              <a:rPr lang="en-US" altLang="en-US" sz="2400" dirty="0"/>
              <a:t>Local variables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6407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5586" y="1600200"/>
            <a:ext cx="10058399" cy="4953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200" dirty="0"/>
              <a:t>Benefits of functions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Divide and conquer</a:t>
            </a:r>
          </a:p>
          <a:p>
            <a:pPr lvl="2">
              <a:lnSpc>
                <a:spcPct val="100000"/>
              </a:lnSpc>
            </a:pPr>
            <a:r>
              <a:rPr lang="en-US" altLang="en-US" sz="2400" dirty="0"/>
              <a:t>Manageable program development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Software reusability</a:t>
            </a:r>
          </a:p>
          <a:p>
            <a:pPr lvl="2">
              <a:lnSpc>
                <a:spcPct val="100000"/>
              </a:lnSpc>
            </a:pPr>
            <a:r>
              <a:rPr lang="en-US" altLang="en-US" sz="2400" dirty="0"/>
              <a:t>Use existing functions as building blocks for new programs</a:t>
            </a:r>
          </a:p>
          <a:p>
            <a:pPr lvl="2">
              <a:lnSpc>
                <a:spcPct val="100000"/>
              </a:lnSpc>
            </a:pPr>
            <a:r>
              <a:rPr lang="en-US" altLang="en-US" sz="2400" dirty="0"/>
              <a:t>Abstraction - hide internal details (library functions)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Avoid code repetition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0620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Function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5586" y="1600200"/>
            <a:ext cx="10058399" cy="4953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200" dirty="0"/>
              <a:t>Function definition format</a:t>
            </a:r>
          </a:p>
          <a:p>
            <a:pPr lvl="2">
              <a:lnSpc>
                <a:spcPct val="100000"/>
              </a:lnSpc>
              <a:buFontTx/>
              <a:buNone/>
            </a:pPr>
            <a:r>
              <a:rPr lang="en-US" altLang="en-US" sz="2400" i="1" dirty="0"/>
              <a:t>return-value-type  function-name( parameter-list )</a:t>
            </a:r>
            <a:br>
              <a:rPr lang="en-US" altLang="en-US" sz="2400" i="1" dirty="0"/>
            </a:br>
            <a:r>
              <a:rPr lang="en-US" altLang="en-US" sz="2400" b="1" dirty="0">
                <a:latin typeface="Courier New" panose="02070309020205020404" pitchFamily="49" charset="0"/>
              </a:rPr>
              <a:t>{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i="1" dirty="0"/>
              <a:t>   declarations and statements</a:t>
            </a:r>
            <a:br>
              <a:rPr lang="en-US" altLang="en-US" sz="2400" i="1" dirty="0"/>
            </a:br>
            <a:r>
              <a:rPr lang="en-US" altLang="en-US" sz="2400" b="1" dirty="0">
                <a:latin typeface="Courier New" panose="02070309020205020404" pitchFamily="49" charset="0"/>
              </a:rPr>
              <a:t>} 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Function-name: any valid identifier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Return-value-type: data type of the result (default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dirty="0"/>
              <a:t>)</a:t>
            </a:r>
          </a:p>
          <a:p>
            <a:pPr lvl="2">
              <a:lnSpc>
                <a:spcPct val="100000"/>
              </a:lnSpc>
            </a:pPr>
            <a:r>
              <a:rPr lang="en-US" altLang="en-US" sz="2400" b="1" dirty="0">
                <a:latin typeface="Courier New" panose="02070309020205020404" pitchFamily="49" charset="0"/>
              </a:rPr>
              <a:t>void</a:t>
            </a:r>
            <a:r>
              <a:rPr lang="en-US" altLang="en-US" sz="2400" dirty="0"/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–</a:t>
            </a:r>
            <a:r>
              <a:rPr lang="en-US" altLang="en-US" sz="2400" dirty="0"/>
              <a:t> indicates that the function returns nothing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Parameter-list: comma separated list, declares parameters</a:t>
            </a:r>
          </a:p>
          <a:p>
            <a:pPr lvl="2">
              <a:lnSpc>
                <a:spcPct val="100000"/>
              </a:lnSpc>
            </a:pPr>
            <a:r>
              <a:rPr lang="en-US" altLang="en-US" sz="2400" dirty="0"/>
              <a:t>A type must be listed explicitly for each parameter unless, the parameter is of type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int</a:t>
            </a:r>
            <a:endParaRPr lang="en-US" altLang="en-US" sz="24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17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ustom 3">
      <a:dk1>
        <a:srgbClr val="900000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1126</Words>
  <Application>Microsoft Office PowerPoint</Application>
  <PresentationFormat>Custom</PresentationFormat>
  <Paragraphs>251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Cambria</vt:lpstr>
      <vt:lpstr>Consolas</vt:lpstr>
      <vt:lpstr>Corbel</vt:lpstr>
      <vt:lpstr>Courier New</vt:lpstr>
      <vt:lpstr>Times New Roman</vt:lpstr>
      <vt:lpstr>Chalkboard 16x9</vt:lpstr>
      <vt:lpstr>Functions</vt:lpstr>
      <vt:lpstr>Outline </vt:lpstr>
      <vt:lpstr>Introduction</vt:lpstr>
      <vt:lpstr>Program Modules in C</vt:lpstr>
      <vt:lpstr>Program Modules in C</vt:lpstr>
      <vt:lpstr>Math Library Functions</vt:lpstr>
      <vt:lpstr>Functions</vt:lpstr>
      <vt:lpstr>Functions</vt:lpstr>
      <vt:lpstr>Function Definitions</vt:lpstr>
      <vt:lpstr>Function Definitions</vt:lpstr>
      <vt:lpstr>Function Definitions</vt:lpstr>
      <vt:lpstr>Function Definitions</vt:lpstr>
      <vt:lpstr>Function Definitions</vt:lpstr>
      <vt:lpstr>Function Prototypes</vt:lpstr>
      <vt:lpstr>Header Files</vt:lpstr>
      <vt:lpstr>Calling Functions: Call by Value and Call by Reference</vt:lpstr>
      <vt:lpstr>Storage Classes</vt:lpstr>
      <vt:lpstr>Storage Classes</vt:lpstr>
      <vt:lpstr>Storage Classes</vt:lpstr>
      <vt:lpstr>Scope Rules</vt:lpstr>
      <vt:lpstr>Scope Rules</vt:lpstr>
      <vt:lpstr>PowerPoint Presentation</vt:lpstr>
      <vt:lpstr>PowerPoint Presentation</vt:lpstr>
      <vt:lpstr>PowerPoint Presentation</vt:lpstr>
      <vt:lpstr>Recursion </vt:lpstr>
      <vt:lpstr>Recursion </vt:lpstr>
      <vt:lpstr>Example Using Recursion: The Fibonacci Series</vt:lpstr>
      <vt:lpstr>Example Using Recursion: The Fibonacci Series</vt:lpstr>
      <vt:lpstr>PowerPoint Presentation</vt:lpstr>
      <vt:lpstr>PowerPoint Presentation</vt:lpstr>
      <vt:lpstr>Recursion vs. Iteration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Windows User</dc:creator>
  <cp:lastModifiedBy>Windows User</cp:lastModifiedBy>
  <cp:revision>14</cp:revision>
  <dcterms:created xsi:type="dcterms:W3CDTF">2019-09-07T07:24:21Z</dcterms:created>
  <dcterms:modified xsi:type="dcterms:W3CDTF">2019-09-07T11:39:32Z</dcterms:modified>
</cp:coreProperties>
</file>